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1" r:id="rId3"/>
    <p:sldId id="263" r:id="rId5"/>
    <p:sldId id="264" r:id="rId6"/>
    <p:sldId id="26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9" r:id="rId38"/>
    <p:sldId id="321" r:id="rId39"/>
    <p:sldId id="322" r:id="rId40"/>
    <p:sldId id="323" r:id="rId41"/>
    <p:sldId id="324" r:id="rId42"/>
    <p:sldId id="325" r:id="rId43"/>
    <p:sldId id="330" r:id="rId44"/>
    <p:sldId id="326" r:id="rId45"/>
    <p:sldId id="327" r:id="rId46"/>
    <p:sldId id="331" r:id="rId47"/>
    <p:sldId id="328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7" r:id="rId63"/>
    <p:sldId id="346" r:id="rId64"/>
    <p:sldId id="289" r:id="rId65"/>
  </p:sldIdLst>
  <p:sldSz cx="12192000" cy="6858000"/>
  <p:notesSz cx="6858000" cy="9144000"/>
  <p:embeddedFontLst>
    <p:embeddedFont>
      <p:font typeface="微软雅黑" panose="020B0503020204020204" pitchFamily="34" charset="-122"/>
      <p:regular r:id="rId69"/>
    </p:embeddedFont>
    <p:embeddedFont>
      <p:font typeface="Calibri" panose="020F0502020204030204" charset="0"/>
      <p:regular r:id="rId70"/>
      <p:bold r:id="rId71"/>
      <p:italic r:id="rId72"/>
      <p:boldItalic r:id="rId73"/>
    </p:embeddedFont>
  </p:embeddedFontLst>
  <p:custDataLst>
    <p:tags r:id="rId7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CFF9"/>
    <a:srgbClr val="E1D3B8"/>
    <a:srgbClr val="2CBEFD"/>
    <a:srgbClr val="9A2424"/>
    <a:srgbClr val="68DB13"/>
    <a:srgbClr val="FF9425"/>
    <a:srgbClr val="FF3399"/>
    <a:srgbClr val="16557F"/>
    <a:srgbClr val="0B83CF"/>
    <a:srgbClr val="29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756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1.xml"/><Relationship Id="rId73" Type="http://schemas.openxmlformats.org/officeDocument/2006/relationships/font" Target="fonts/font5.fntdata"/><Relationship Id="rId72" Type="http://schemas.openxmlformats.org/officeDocument/2006/relationships/font" Target="fonts/font4.fntdata"/><Relationship Id="rId71" Type="http://schemas.openxmlformats.org/officeDocument/2006/relationships/font" Target="fonts/font3.fntdata"/><Relationship Id="rId70" Type="http://schemas.openxmlformats.org/officeDocument/2006/relationships/font" Target="fonts/font2.fntdata"/><Relationship Id="rId7" Type="http://schemas.openxmlformats.org/officeDocument/2006/relationships/slide" Target="slides/slide4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12091" y="1693889"/>
            <a:ext cx="5973129" cy="34702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472612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75718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78824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81931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2612" y="3071818"/>
            <a:ext cx="2519362" cy="535531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一级标题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72612" y="3607349"/>
            <a:ext cx="2540000" cy="3139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YIJIBIAOTI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2612" y="2128838"/>
            <a:ext cx="3204163" cy="4492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472612" y="2818151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472612" y="4212236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86307" y="247277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标题样式</a:t>
            </a:r>
            <a:endParaRPr lang="zh-CN" alt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12092" y="0"/>
            <a:ext cx="437902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36243" y="909524"/>
            <a:ext cx="41307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Probabilistic Machine Learning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2020380" y="4892701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讲述人：尤加成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2" name="任意多边形 171"/>
          <p:cNvSpPr>
            <a:spLocks noChangeAspect="1"/>
          </p:cNvSpPr>
          <p:nvPr/>
        </p:nvSpPr>
        <p:spPr>
          <a:xfrm>
            <a:off x="1609962" y="4917108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6243" y="3567320"/>
            <a:ext cx="413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1. Introduction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Supervised learning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0191" y="1190393"/>
            <a:ext cx="7264039" cy="4979588"/>
          </a:xfrm>
          <a:prstGeom prst="rect">
            <a:avLst/>
          </a:prstGeom>
        </p:spPr>
      </p:pic>
      <p:sp>
        <p:nvSpPr>
          <p:cNvPr id="5" name="TextBox 9"/>
          <p:cNvSpPr>
            <a:spLocks noChangeArrowheads="1"/>
          </p:cNvSpPr>
          <p:nvPr/>
        </p:nvSpPr>
        <p:spPr bwMode="auto">
          <a:xfrm>
            <a:off x="766617" y="1786081"/>
            <a:ext cx="3814261" cy="73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机器眼中的图像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812853" y="4841384"/>
            <a:ext cx="4026586" cy="59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可用卷积神经网络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9"/>
          <p:cNvSpPr>
            <a:spLocks noChangeArrowheads="1"/>
          </p:cNvSpPr>
          <p:nvPr/>
        </p:nvSpPr>
        <p:spPr bwMode="auto">
          <a:xfrm>
            <a:off x="1887422" y="3067330"/>
            <a:ext cx="1877449" cy="111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过于复杂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不好处理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6" y="1056"/>
            <a:ext cx="8698725" cy="1077218"/>
          </a:xfrm>
        </p:spPr>
        <p:txBody>
          <a:bodyPr/>
          <a:lstStyle/>
          <a:p>
            <a:r>
              <a:rPr lang="en-US" altLang="zh-CN" dirty="0"/>
              <a:t>1.2.1.1 Example: classifying Iris flowers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807" y="832052"/>
            <a:ext cx="7383653" cy="2490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60" y="4223865"/>
            <a:ext cx="5029636" cy="215664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8848078" y="3240350"/>
            <a:ext cx="0" cy="110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9"/>
          <p:cNvSpPr>
            <a:spLocks noChangeArrowheads="1"/>
          </p:cNvSpPr>
          <p:nvPr/>
        </p:nvSpPr>
        <p:spPr bwMode="auto">
          <a:xfrm>
            <a:off x="935293" y="2221306"/>
            <a:ext cx="3814261" cy="73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提取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个特征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Box 9"/>
          <p:cNvSpPr>
            <a:spLocks noChangeArrowheads="1"/>
          </p:cNvSpPr>
          <p:nvPr/>
        </p:nvSpPr>
        <p:spPr bwMode="auto">
          <a:xfrm>
            <a:off x="8925196" y="4010413"/>
            <a:ext cx="1568210" cy="42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1600" dirty="0"/>
              <a:t>design </a:t>
            </a:r>
            <a:r>
              <a:rPr lang="en-US" altLang="zh-CN" dirty="0"/>
              <a:t>matrix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9"/>
          <p:cNvSpPr>
            <a:spLocks noChangeArrowheads="1"/>
          </p:cNvSpPr>
          <p:nvPr/>
        </p:nvSpPr>
        <p:spPr bwMode="auto">
          <a:xfrm>
            <a:off x="935292" y="3535409"/>
            <a:ext cx="3814261" cy="111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转换为设计矩阵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9"/>
          <p:cNvSpPr>
            <a:spLocks noChangeArrowheads="1"/>
          </p:cNvSpPr>
          <p:nvPr/>
        </p:nvSpPr>
        <p:spPr bwMode="auto">
          <a:xfrm>
            <a:off x="935292" y="5302188"/>
            <a:ext cx="3186515" cy="83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其他形式的数据存储方式不一定为矩阵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1.2.1.2 Exploratory data analysis</a:t>
            </a:r>
            <a:endParaRPr lang="zh-CN" altLang="en-US" dirty="0"/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386307" y="1099707"/>
            <a:ext cx="7668916" cy="96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在处理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问题前，通常先做 </a:t>
            </a:r>
            <a:r>
              <a:rPr lang="en-US" altLang="zh-CN" sz="2400" dirty="0"/>
              <a:t>exploratory data analysis</a:t>
            </a:r>
            <a:r>
              <a:rPr lang="zh-CN" altLang="en-US" sz="2400" dirty="0"/>
              <a:t>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探索性数据分析</a:t>
            </a:r>
            <a:r>
              <a:rPr lang="zh-CN" altLang="en-US" sz="2400" dirty="0"/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408" y="2632648"/>
            <a:ext cx="5029635" cy="39144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6" y="4390418"/>
            <a:ext cx="5029636" cy="21566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0730" y="3199202"/>
            <a:ext cx="298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例如：散点图</a:t>
            </a:r>
            <a:endParaRPr lang="zh-CN" altLang="en-US" sz="2400" dirty="0"/>
          </a:p>
        </p:txBody>
      </p:sp>
      <p:cxnSp>
        <p:nvCxnSpPr>
          <p:cNvPr id="9" name="直接箭头连接符 8"/>
          <p:cNvCxnSpPr>
            <a:stCxn id="6" idx="3"/>
          </p:cNvCxnSpPr>
          <p:nvPr/>
        </p:nvCxnSpPr>
        <p:spPr>
          <a:xfrm flipV="1">
            <a:off x="5482592" y="5468741"/>
            <a:ext cx="1226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1.2.1.3 Learning a classifier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317" y="1154900"/>
            <a:ext cx="6569009" cy="5364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470" y="4893108"/>
            <a:ext cx="4976291" cy="960203"/>
          </a:xfrm>
          <a:prstGeom prst="rect">
            <a:avLst/>
          </a:prstGeom>
        </p:spPr>
      </p:pic>
      <p:cxnSp>
        <p:nvCxnSpPr>
          <p:cNvPr id="8" name="直接箭头连接符 7"/>
          <p:cNvCxnSpPr>
            <a:endCxn id="6" idx="1"/>
          </p:cNvCxnSpPr>
          <p:nvPr/>
        </p:nvCxnSpPr>
        <p:spPr>
          <a:xfrm>
            <a:off x="5610687" y="5373209"/>
            <a:ext cx="12907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08326" y="1571658"/>
            <a:ext cx="406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Setosa</a:t>
            </a:r>
            <a:r>
              <a:rPr lang="zh-CN" altLang="en-US" sz="2400" dirty="0"/>
              <a:t>类很容易被区分出来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08326" y="2542096"/>
            <a:ext cx="448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所以可以用下面的式子来分类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1.2.1.3 Learning a classifier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523" y="1315257"/>
            <a:ext cx="6577389" cy="5087384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959441" y="1225118"/>
            <a:ext cx="0" cy="5513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3595456" y="1447060"/>
            <a:ext cx="292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021585" y="1447060"/>
            <a:ext cx="310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52" y="5062641"/>
            <a:ext cx="4976291" cy="96020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8582" y="1795359"/>
            <a:ext cx="3580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就像是用一条直线将空间分为了两个部分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1.2.1.3 Learning a classifier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677" y="1011797"/>
            <a:ext cx="10601329" cy="58462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3994" y="1587480"/>
            <a:ext cx="5279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继续构造规则，生成决策树</a:t>
            </a:r>
            <a:endParaRPr lang="zh-CN" altLang="en-US" sz="3200" dirty="0"/>
          </a:p>
        </p:txBody>
      </p:sp>
    </p:spTree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1.2.1.4 Empirical risk minimization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282866" y="363984"/>
            <a:ext cx="252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经验风险最小化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1463192"/>
            <a:ext cx="850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监督学习的目的是自动构造分类模型</a:t>
            </a:r>
            <a:endParaRPr lang="en-US" altLang="zh-CN" sz="3200" dirty="0"/>
          </a:p>
          <a:p>
            <a:r>
              <a:rPr lang="zh-CN" altLang="en-US" sz="3200" dirty="0"/>
              <a:t>为此，我们需要一个标准来判断模型的好坏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6" y="3089285"/>
            <a:ext cx="85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最简单的，可以用以下式子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486" y="3561216"/>
            <a:ext cx="4563486" cy="10772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04" y="3561216"/>
            <a:ext cx="3731969" cy="97048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23176" y="3815627"/>
            <a:ext cx="98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其中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386306" y="5184935"/>
            <a:ext cx="85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表示识别正确的样本数量的平均值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1.2.1.4 Empirical risk minimization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282866" y="363984"/>
            <a:ext cx="252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经验风险最小化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4911" y="1905263"/>
            <a:ext cx="6325148" cy="2080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86307" y="1163635"/>
            <a:ext cx="8362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如果需要加权，可以对式子进行改进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12" y="2380094"/>
            <a:ext cx="3688930" cy="1130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51320" y="2714650"/>
            <a:ext cx="98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其中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74" y="2781638"/>
            <a:ext cx="175275" cy="32768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05302" y="2781638"/>
            <a:ext cx="98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=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386307" y="4795090"/>
            <a:ext cx="8362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表示：如果</a:t>
            </a:r>
            <a:r>
              <a:rPr lang="en-US" altLang="zh-CN" sz="2400" dirty="0"/>
              <a:t>Virginica</a:t>
            </a:r>
            <a:r>
              <a:rPr lang="zh-CN" altLang="en-US" sz="2400" dirty="0"/>
              <a:t>类被判断成了其他类，则会让整体损失大大加大，以此来尽量避免</a:t>
            </a:r>
            <a:r>
              <a:rPr lang="en-US" altLang="zh-CN" sz="2400" dirty="0"/>
              <a:t>Virginica</a:t>
            </a:r>
            <a:r>
              <a:rPr lang="zh-CN" altLang="en-US" sz="2400" dirty="0"/>
              <a:t>类的错误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1.2.1.4 Empirical risk minimization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282866" y="363984"/>
            <a:ext cx="252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经验风险最小化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959" y="1048443"/>
            <a:ext cx="3688930" cy="11307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86307" y="1413777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目的：找到一组参数</a:t>
            </a:r>
            <a:r>
              <a:rPr lang="el-GR" altLang="zh-CN" sz="2000" dirty="0"/>
              <a:t>θ</a:t>
            </a:r>
            <a:r>
              <a:rPr lang="zh-CN" altLang="en-US" sz="2000" dirty="0"/>
              <a:t>，使得</a:t>
            </a:r>
            <a:r>
              <a:rPr lang="en-US" altLang="zh-CN" sz="2000" dirty="0"/>
              <a:t>loss function</a:t>
            </a:r>
            <a:r>
              <a:rPr lang="zh-CN" altLang="en-US" sz="2000" dirty="0"/>
              <a:t>最小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83" y="2494348"/>
            <a:ext cx="5575275" cy="104202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57529" y="2875756"/>
            <a:ext cx="1410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/>
              <a:t>θ</a:t>
            </a:r>
            <a:r>
              <a:rPr lang="zh-CN" altLang="en-US" sz="2000" dirty="0"/>
              <a:t>表示为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386307" y="4337735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这被称作</a:t>
            </a:r>
            <a:r>
              <a:rPr lang="en-US" altLang="zh-CN" sz="2000" dirty="0"/>
              <a:t>empirical risk minimization</a:t>
            </a:r>
            <a:r>
              <a:rPr lang="zh-CN" altLang="en-US" sz="2000" dirty="0"/>
              <a:t>，经验风险最小化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386307" y="5488153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但我们真正的目的是，在未来的数据上，同样做到风险最小化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1.2.1.5 Uncertainty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413777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简单来说，就是模型跑出的结果有不确定性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2366263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如何表达这种不确定性？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264" y="2766373"/>
            <a:ext cx="3733601" cy="6690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24" y="2866563"/>
            <a:ext cx="937341" cy="4343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57990" y="2883697"/>
            <a:ext cx="733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其中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292746" y="2866563"/>
            <a:ext cx="2389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返回标签</a:t>
            </a:r>
            <a:r>
              <a:rPr lang="en-US" altLang="zh-CN" sz="2000" dirty="0"/>
              <a:t>c</a:t>
            </a:r>
            <a:r>
              <a:rPr lang="zh-CN" altLang="en-US" sz="2000" dirty="0"/>
              <a:t>的概率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386307" y="3657282"/>
            <a:ext cx="836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例：返回（</a:t>
            </a:r>
            <a:r>
              <a:rPr lang="en-US" altLang="zh-CN" sz="2000" dirty="0"/>
              <a:t>0.2, 0.2, 0.6</a:t>
            </a:r>
            <a:r>
              <a:rPr lang="zh-CN" altLang="en-US" sz="2000" dirty="0"/>
              <a:t>）表示三种鸢尾花各自的概率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386307" y="4787997"/>
            <a:ext cx="287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由于是概率，需要满足：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232" y="4787997"/>
            <a:ext cx="1351529" cy="4151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t="6319" r="5132"/>
          <a:stretch>
            <a:fillRect/>
          </a:stretch>
        </p:blipFill>
        <p:spPr>
          <a:xfrm>
            <a:off x="7085125" y="4787997"/>
            <a:ext cx="1524581" cy="38738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79315" y="4802999"/>
            <a:ext cx="41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和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386307" y="5409989"/>
            <a:ext cx="7069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即：概率处于</a:t>
            </a:r>
            <a:r>
              <a:rPr lang="en-US" altLang="zh-CN" sz="2000" dirty="0"/>
              <a:t>[0,1]</a:t>
            </a:r>
            <a:r>
              <a:rPr lang="zh-CN" altLang="en-US" sz="2000" dirty="0"/>
              <a:t>之间，且所有种类概率之和为</a:t>
            </a:r>
            <a:r>
              <a:rPr lang="en-US" altLang="zh-CN" sz="2000" dirty="0"/>
              <a:t>1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03646" y="1346363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1.1 What is machine learning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07198" y="1716135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什么是机器学习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03646" y="509207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59202" y="645298"/>
            <a:ext cx="76449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03646" y="2171810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1.2 Supervised learning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07197" y="2541582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监督学习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3646" y="2997257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1.3 Unsupervised learning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07197" y="3367029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无监督学习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03646" y="3822704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1.4 Reinforcement learning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07197" y="4192476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强化学习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03646" y="4648151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1.5 Data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07197" y="5017923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数据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03646" y="5473598"/>
            <a:ext cx="464865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2400" b="1" dirty="0"/>
              <a:t>1.6 Discussion</a:t>
            </a:r>
            <a:endParaRPr lang="zh-CN" altLang="en-US" sz="2400" b="1" dirty="0">
              <a:latin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07197" y="5843370"/>
            <a:ext cx="245095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扩展与讨论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1.2.1.5 Uncertainty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6" y="1413777"/>
            <a:ext cx="9462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将原模型输出转化为概率的方法：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把原模型的输出视为</a:t>
            </a:r>
            <a:r>
              <a:rPr lang="en-US" altLang="zh-CN" sz="2000" dirty="0"/>
              <a:t>unnormalized log probabilities</a:t>
            </a:r>
            <a:r>
              <a:rPr lang="zh-CN" altLang="en-US" sz="2000" dirty="0"/>
              <a:t>（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非归一化的对数概率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再使用 </a:t>
            </a:r>
            <a:r>
              <a:rPr lang="en-US" altLang="zh-CN" sz="2000" b="1" dirty="0" err="1"/>
              <a:t>softmax</a:t>
            </a:r>
            <a:r>
              <a:rPr lang="en-US" altLang="zh-CN" sz="2000" b="1" dirty="0"/>
              <a:t> </a:t>
            </a:r>
            <a:r>
              <a:rPr lang="zh-CN" altLang="en-US" sz="2000" dirty="0"/>
              <a:t>函数将其转化为概率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6" y="2936151"/>
            <a:ext cx="6150836" cy="14186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67" y="5170814"/>
            <a:ext cx="4721333" cy="5967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2622" y="465967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最终得到的概率也就是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7" y="1056"/>
            <a:ext cx="7944124" cy="1077218"/>
          </a:xfrm>
        </p:spPr>
        <p:txBody>
          <a:bodyPr/>
          <a:lstStyle/>
          <a:p>
            <a:r>
              <a:rPr lang="en-US" altLang="zh-CN" dirty="0"/>
              <a:t>1.2.1.6 Maximum likelihood estimation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79511" y="354999"/>
            <a:ext cx="24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最大似然估计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119738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在拟合我们的概率模型时，通常把损失函数写成这样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7" y="1597495"/>
            <a:ext cx="4615479" cy="7045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6307" y="2237552"/>
            <a:ext cx="794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原因大概是为了反向求导方便，以及在某些地方能和</a:t>
            </a:r>
            <a:r>
              <a:rPr lang="en-US" altLang="zh-CN" sz="2000" dirty="0"/>
              <a:t>e</a:t>
            </a:r>
            <a:r>
              <a:rPr lang="zh-CN" altLang="en-US" sz="2000" dirty="0"/>
              <a:t>的指数消掉</a:t>
            </a:r>
            <a:endParaRPr lang="en-US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03" y="3820711"/>
            <a:ext cx="4919798" cy="108352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86307" y="3461349"/>
            <a:ext cx="794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那么训练集的</a:t>
            </a:r>
            <a:r>
              <a:rPr lang="en-US" altLang="zh-CN" sz="2000" dirty="0"/>
              <a:t>negative log likelihood</a:t>
            </a:r>
            <a:r>
              <a:rPr lang="zh-CN" altLang="en-US" sz="2000" dirty="0"/>
              <a:t>（负对数似然）为</a:t>
            </a:r>
            <a:endParaRPr lang="en-US" altLang="zh-CN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401103" y="4860395"/>
            <a:ext cx="794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意思是把所有的概率结果取对数后再取平均，最后加个负号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86307" y="1056"/>
            <a:ext cx="7944124" cy="1077218"/>
          </a:xfrm>
        </p:spPr>
        <p:txBody>
          <a:bodyPr/>
          <a:lstStyle/>
          <a:p>
            <a:r>
              <a:rPr lang="en-US" altLang="zh-CN" dirty="0"/>
              <a:t>1.2.1.6 Maximum likelihood estimation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9511" y="354999"/>
            <a:ext cx="24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最大似然估计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263" y="1840428"/>
            <a:ext cx="4919798" cy="10835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1406" y="3429000"/>
            <a:ext cx="9376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如果我们求得了某个</a:t>
            </a:r>
            <a:r>
              <a:rPr lang="el-GR" altLang="zh-CN" sz="2000" dirty="0"/>
              <a:t>θ</a:t>
            </a:r>
            <a:r>
              <a:rPr lang="zh-CN" altLang="en-US" sz="2000" dirty="0"/>
              <a:t>，使得</a:t>
            </a:r>
            <a:r>
              <a:rPr lang="en-US" altLang="zh-CN" sz="2000" dirty="0"/>
              <a:t>NLL</a:t>
            </a:r>
            <a:r>
              <a:rPr lang="zh-CN" altLang="en-US" sz="2000" dirty="0"/>
              <a:t>最小，我们就可以计算出</a:t>
            </a:r>
            <a:r>
              <a:rPr lang="en-US" altLang="zh-CN" sz="2000" dirty="0"/>
              <a:t>MLE</a:t>
            </a:r>
            <a:r>
              <a:rPr lang="zh-CN" altLang="en-US" sz="2000" dirty="0"/>
              <a:t>（最大似然估计）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31" y="3829110"/>
            <a:ext cx="3073994" cy="8197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07" y="1135852"/>
            <a:ext cx="4615479" cy="7045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9263" y="5161625"/>
            <a:ext cx="93763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简单来说，就是先确定好数学模型，然后根据已知数据找到一组该模型的参数，使得</a:t>
            </a:r>
            <a:r>
              <a:rPr lang="en-US" altLang="zh-CN" sz="2000" dirty="0"/>
              <a:t>NLL</a:t>
            </a:r>
            <a:r>
              <a:rPr lang="zh-CN" altLang="en-US" sz="2000" dirty="0"/>
              <a:t>最小，这样这个数学模型拟合已知数据的概率就最大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Regression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28948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假设我们最后要求的</a:t>
            </a:r>
            <a:r>
              <a:rPr lang="en-US" altLang="zh-CN" sz="2000" dirty="0"/>
              <a:t>y</a:t>
            </a:r>
            <a:r>
              <a:rPr lang="zh-CN" altLang="en-US" sz="2000" dirty="0"/>
              <a:t>并不是指某个类，而是一个有具体意义的实数，这就是回归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01274" y="1829418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比如鸢尾花问题中，</a:t>
            </a:r>
            <a:r>
              <a:rPr lang="en-US" altLang="zh-CN" sz="2000" dirty="0"/>
              <a:t>y</a:t>
            </a:r>
            <a:r>
              <a:rPr lang="zh-CN" altLang="en-US" sz="2000" dirty="0"/>
              <a:t>可能是植物的毒性程度，或者是植物的高度</a:t>
            </a:r>
            <a:endParaRPr lang="en-US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01274" y="2752754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回归与分类问题相似，只需要指定不同的损失函数。一般指定为：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274" y="3148477"/>
            <a:ext cx="2956307" cy="7044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4767" y="3852909"/>
            <a:ext cx="9589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其表示：真实结果与预测结果差值的平方</a:t>
            </a:r>
            <a:endParaRPr lang="en-US" altLang="zh-CN" sz="2000" dirty="0"/>
          </a:p>
          <a:p>
            <a:r>
              <a:rPr lang="zh-CN" altLang="en-US" sz="2000" dirty="0"/>
              <a:t>用平方将惩罚那些偏差过大的样例</a:t>
            </a:r>
            <a:endParaRPr lang="en-US" altLang="zh-CN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01274" y="5016256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这个损失函数下，</a:t>
            </a:r>
            <a:r>
              <a:rPr lang="en-US" altLang="zh-CN" sz="2000" dirty="0"/>
              <a:t>MSE </a:t>
            </a:r>
            <a:r>
              <a:rPr lang="zh-CN" altLang="en-US" sz="2000" dirty="0"/>
              <a:t>（经验风险）等于</a:t>
            </a:r>
            <a:r>
              <a:rPr lang="en-US" altLang="zh-CN" sz="2000" dirty="0"/>
              <a:t>mean squared error </a:t>
            </a:r>
            <a:r>
              <a:rPr lang="zh-CN" altLang="en-US" sz="2000" dirty="0"/>
              <a:t>（均方误差）</a:t>
            </a:r>
            <a:endParaRPr lang="en-US" altLang="zh-CN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74" y="5416366"/>
            <a:ext cx="4294268" cy="1042204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 Regression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28948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同时我们要为不确定性建模，假设真实数据满足高斯分布（正态分布）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274" y="1689591"/>
            <a:ext cx="4006239" cy="7160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1274" y="2405638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在回归的背景下，假设                          ，（</a:t>
            </a:r>
            <a:r>
              <a:rPr lang="el-GR" altLang="zh-CN" sz="2000" dirty="0"/>
              <a:t>μ</a:t>
            </a:r>
            <a:r>
              <a:rPr lang="zh-CN" altLang="en-US" sz="2000" dirty="0"/>
              <a:t>为平均值）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8749"/>
          <a:stretch>
            <a:fillRect/>
          </a:stretch>
        </p:blipFill>
        <p:spPr>
          <a:xfrm>
            <a:off x="4002847" y="2404375"/>
            <a:ext cx="1758761" cy="4324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1274" y="3003526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为了方便，再假设</a:t>
            </a:r>
            <a:r>
              <a:rPr lang="zh-CN" altLang="zh-CN" sz="2000" dirty="0"/>
              <a:t>σ</a:t>
            </a:r>
            <a:r>
              <a:rPr lang="zh-CN" altLang="en-US" sz="2000" dirty="0"/>
              <a:t>（方差）是一个常数，这样就有：</a:t>
            </a:r>
            <a:endParaRPr lang="en-US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76" y="3942629"/>
            <a:ext cx="8072400" cy="1625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99876" y="5656674"/>
            <a:ext cx="88496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可以看到，</a:t>
            </a:r>
            <a:r>
              <a:rPr lang="en-US" altLang="zh-CN" sz="2000" dirty="0"/>
              <a:t>NLL</a:t>
            </a:r>
            <a:r>
              <a:rPr lang="zh-CN" altLang="en-US" sz="2000" dirty="0"/>
              <a:t>和</a:t>
            </a:r>
            <a:r>
              <a:rPr lang="en-US" altLang="zh-CN" sz="2000" dirty="0"/>
              <a:t>MSE</a:t>
            </a:r>
            <a:r>
              <a:rPr lang="zh-CN" altLang="en-US" sz="2000" dirty="0"/>
              <a:t>成正比，所以计算最大似然估计（最小化</a:t>
            </a:r>
            <a:r>
              <a:rPr lang="en-US" altLang="zh-CN" sz="2000" dirty="0"/>
              <a:t>NLL</a:t>
            </a:r>
            <a:r>
              <a:rPr lang="zh-CN" altLang="en-US" sz="2000" dirty="0"/>
              <a:t>）可以让经验风险最小化，是一种合理的建模方式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1.2.2.1 Linear regression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28948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线性回归为回归中的一种，例如下面这个数据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6" y="1830193"/>
            <a:ext cx="5058881" cy="3327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74" y="5803460"/>
            <a:ext cx="2187650" cy="509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1274" y="529877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用一个简单的线性回归模型来拟合这些数据（一条直线）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1.2.2.1 Linear regression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717953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通过调整</a:t>
            </a:r>
            <a:r>
              <a:rPr lang="en-US" altLang="zh-CN" sz="2000" dirty="0"/>
              <a:t>b</a:t>
            </a:r>
            <a:r>
              <a:rPr lang="zh-CN" altLang="en-US" sz="2000" dirty="0"/>
              <a:t>和</a:t>
            </a:r>
            <a:r>
              <a:rPr lang="en-US" altLang="zh-CN" sz="2000" dirty="0"/>
              <a:t>w</a:t>
            </a:r>
            <a:r>
              <a:rPr lang="zh-CN" altLang="en-US" sz="2000" dirty="0"/>
              <a:t>（也就是参数</a:t>
            </a:r>
            <a:r>
              <a:rPr lang="el-GR" altLang="zh-CN" sz="2000" dirty="0"/>
              <a:t>θ</a:t>
            </a:r>
            <a:r>
              <a:rPr lang="zh-CN" altLang="en-US" sz="2000" dirty="0"/>
              <a:t>），可以使误差平方和最小化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7" y="1034321"/>
            <a:ext cx="2187650" cy="509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36" y="2118063"/>
            <a:ext cx="5158088" cy="33860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7736" y="5623624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如果</a:t>
            </a:r>
            <a:r>
              <a:rPr lang="en-US" altLang="zh-CN" sz="2000" dirty="0"/>
              <a:t>x</a:t>
            </a:r>
            <a:r>
              <a:rPr lang="zh-CN" altLang="en-US" sz="2000" dirty="0"/>
              <a:t>有多个（多个特征），那么也可表示为</a:t>
            </a:r>
            <a:endParaRPr lang="en-US" altLang="zh-CN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36" y="6001311"/>
            <a:ext cx="5715916" cy="565638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1.2.2.2 Polynomial regression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01274" y="128948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上面的模型和数据显然拟合的不是很好，我们可以用多项式回归解决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274" y="1804150"/>
            <a:ext cx="2558975" cy="444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86307" y="2362829"/>
            <a:ext cx="850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其中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82" y="2395229"/>
            <a:ext cx="548688" cy="3353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6019" y="2362829"/>
            <a:ext cx="2934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为输入导向的特征向量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29" y="2265046"/>
            <a:ext cx="3120198" cy="5048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98" y="3443170"/>
            <a:ext cx="9343963" cy="33501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01274" y="3282733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在上面的例子中，如果我们增加幂数，则可以得到更好的拟合效果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1.2.2.2 Polynomial regression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399" y="2523202"/>
            <a:ext cx="8504657" cy="3406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1274" y="106754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我们也可以对多维输入使用多项式回归，例如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74" y="1503481"/>
            <a:ext cx="5649675" cy="4781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1274" y="1946766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同样能达到更好的拟合效果</a:t>
            </a:r>
            <a:endParaRPr lang="en-US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386307" y="6063182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也可以在其中添加交叉项，例如</a:t>
            </a:r>
            <a:r>
              <a:rPr lang="en-US" altLang="zh-CN" sz="2000" dirty="0"/>
              <a:t>x1x2</a:t>
            </a:r>
            <a:r>
              <a:rPr lang="zh-CN" altLang="en-US" sz="2000" dirty="0"/>
              <a:t>，来捕获数据中特征相互作用的关系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2628620"/>
            <a:ext cx="5105741" cy="1421928"/>
          </a:xfrm>
        </p:spPr>
        <p:txBody>
          <a:bodyPr/>
          <a:lstStyle/>
          <a:p>
            <a:r>
              <a:rPr lang="en-US" altLang="zh-CN" dirty="0"/>
              <a:t>What is machine learning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55" y="1336089"/>
            <a:ext cx="6295735" cy="42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1.2.2.3 Deep neural networks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06754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如果我们把模型表达式变成如下形式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42" y="1398275"/>
            <a:ext cx="4313579" cy="60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69929" y="1938625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则可以用深度神经网络来表示</a:t>
            </a: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01274" y="5590405"/>
            <a:ext cx="9589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深度神经网络（</a:t>
            </a:r>
            <a:r>
              <a:rPr lang="en-US" altLang="zh-CN" sz="2000" dirty="0"/>
              <a:t>DNN</a:t>
            </a:r>
            <a:r>
              <a:rPr lang="zh-CN" altLang="en-US" sz="2000" dirty="0"/>
              <a:t>）有几种常见的变体，如卷积神经网络（</a:t>
            </a:r>
            <a:r>
              <a:rPr lang="en-US" altLang="zh-CN" sz="2000" dirty="0"/>
              <a:t>CNN</a:t>
            </a:r>
            <a:r>
              <a:rPr lang="zh-CN" altLang="en-US" sz="2000" dirty="0"/>
              <a:t>），</a:t>
            </a:r>
            <a:endParaRPr lang="en-US" altLang="zh-CN" sz="2000" dirty="0"/>
          </a:p>
          <a:p>
            <a:r>
              <a:rPr lang="zh-CN" altLang="en-US" sz="2000" dirty="0"/>
              <a:t>循环审计网络（</a:t>
            </a:r>
            <a:r>
              <a:rPr lang="en-US" altLang="zh-CN" sz="2000" dirty="0"/>
              <a:t>RNN</a:t>
            </a:r>
            <a:r>
              <a:rPr lang="zh-CN" altLang="en-US" sz="2000" dirty="0"/>
              <a:t>）等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1.2.3 Overfitting and generalization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73484" y="354998"/>
            <a:ext cx="24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过拟合和泛化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274" y="1805640"/>
            <a:ext cx="5481992" cy="982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1274" y="140553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我们可以把之前的经验风险表示为：</a:t>
            </a: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01274" y="2764952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这个的意思是在训练集上的经验风险 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01274" y="4124374"/>
            <a:ext cx="958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但是如果不在训练集上，而是用其他的数据去测试，那么得到的损失会不一样</a:t>
            </a:r>
            <a:endParaRPr lang="en-US" altLang="zh-CN" sz="2000" dirty="0"/>
          </a:p>
          <a:p>
            <a:endParaRPr lang="en-US" altLang="zh-CN" sz="1050" dirty="0"/>
          </a:p>
          <a:p>
            <a:r>
              <a:rPr lang="zh-CN" altLang="en-US" sz="2000" dirty="0"/>
              <a:t>如果模型在训练集上损失很小，但在其他测试数据集上损失较大，那么就称其为</a:t>
            </a:r>
            <a:endParaRPr lang="en-US" altLang="zh-CN" sz="2000" dirty="0"/>
          </a:p>
          <a:p>
            <a:r>
              <a:rPr lang="en-US" altLang="zh-CN" sz="2000" dirty="0"/>
              <a:t>Overfitting</a:t>
            </a:r>
            <a:r>
              <a:rPr lang="zh-CN" altLang="en-US" sz="2000" dirty="0"/>
              <a:t>（过拟合）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1.2.3 Overfitting and generalization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73484" y="354998"/>
            <a:ext cx="24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过拟合和泛化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01274" y="1068179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假设一组已知的，且未用于训练的数据为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7" y="1530271"/>
            <a:ext cx="1188899" cy="400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1274" y="2296995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模型在其上的损失函数为</a:t>
            </a:r>
            <a:endParaRPr lang="en-US" altLang="zh-CN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07" y="2697105"/>
            <a:ext cx="4000730" cy="5905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1274" y="3616076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那么模型的</a:t>
            </a:r>
            <a:r>
              <a:rPr lang="en-US" altLang="zh-CN" sz="2000" dirty="0"/>
              <a:t>generalization gap</a:t>
            </a:r>
            <a:r>
              <a:rPr lang="zh-CN" altLang="en-US" sz="2000" dirty="0"/>
              <a:t>（泛化差）可以表示为</a:t>
            </a:r>
            <a:endParaRPr lang="en-US" altLang="zh-CN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74" y="4072215"/>
            <a:ext cx="2942252" cy="3815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01274" y="4453804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意思是测试集上的损失和训练集上的损失之差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301274" y="5389711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泛化差越大，则模型越存在过拟合现象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01274" y="144849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如何得到已知的，且未用于训练的数据？</a:t>
            </a:r>
            <a:endParaRPr lang="en-US" altLang="zh-CN" sz="2000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1.2.3 Overfitting and generalization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73484" y="354998"/>
            <a:ext cx="243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过拟合和泛化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448490"/>
            <a:ext cx="1188899" cy="400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01274" y="2024447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可以将最初的已知数据分为三份，分别为：训练集，测试集，验证集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01274" y="3470518"/>
            <a:ext cx="94495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为什么要分成测试集和验证集？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测试集用于评估模型是否过拟合，模型会通过在测试集上的表现调整自身参数</a:t>
            </a:r>
            <a:endParaRPr lang="en-US" altLang="zh-CN" sz="2000" dirty="0"/>
          </a:p>
          <a:p>
            <a:r>
              <a:rPr lang="zh-CN" altLang="en-US" sz="2000" dirty="0"/>
              <a:t>这就导致训练后期，模型必然“认识”了测试集，所以在测试集上的表现不能作为真正的泛化结果</a:t>
            </a:r>
            <a:endParaRPr lang="en-US" altLang="zh-CN" sz="2000" dirty="0"/>
          </a:p>
          <a:p>
            <a:r>
              <a:rPr lang="zh-CN" altLang="en-US" sz="2000" dirty="0"/>
              <a:t>而验证集是模型从来不知道的，使用验证集可以获得模型真正的泛化结果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1.2.4 No free lunch theorem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1274" y="1839107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简单来说，一种模型在某个领域很有效，不代表其在另一个领域同样有效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01274" y="265560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根据实际问题选择模型很重要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3071818"/>
            <a:ext cx="5105741" cy="535531"/>
          </a:xfrm>
        </p:spPr>
        <p:txBody>
          <a:bodyPr/>
          <a:lstStyle/>
          <a:p>
            <a:r>
              <a:rPr lang="en-US" altLang="zh-CN" dirty="0"/>
              <a:t>Unsupervised learning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无监督学习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Unsupervised learning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333079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监督学习本质上还是一种美化的数据拟合，最终得到一个数据映射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2169059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但如果数据不给出已知结果，</a:t>
            </a:r>
            <a:r>
              <a:rPr lang="en-US" altLang="zh-CN" sz="2000" dirty="0"/>
              <a:t>(x, y)</a:t>
            </a:r>
            <a:r>
              <a:rPr lang="zh-CN" altLang="en-US" sz="2000" dirty="0"/>
              <a:t>没有了</a:t>
            </a:r>
            <a:r>
              <a:rPr lang="en-US" altLang="zh-CN" sz="2000" dirty="0"/>
              <a:t>y</a:t>
            </a:r>
            <a:r>
              <a:rPr lang="zh-CN" altLang="en-US" sz="2000" dirty="0"/>
              <a:t>，那么就要用到无监督学习</a:t>
            </a:r>
            <a:endParaRPr lang="en-US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3005039"/>
            <a:ext cx="9589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由于无监督学习没有标签，它没法构建出一个</a:t>
            </a:r>
            <a:r>
              <a:rPr lang="en-US" altLang="zh-CN" sz="2000" dirty="0"/>
              <a:t>x</a:t>
            </a:r>
            <a:r>
              <a:rPr lang="zh-CN" altLang="en-US" sz="2000" dirty="0"/>
              <a:t>到</a:t>
            </a:r>
            <a:r>
              <a:rPr lang="en-US" altLang="zh-CN" sz="2000" dirty="0"/>
              <a:t>y</a:t>
            </a:r>
            <a:r>
              <a:rPr lang="zh-CN" altLang="en-US" sz="2000" dirty="0"/>
              <a:t>的映射，更像是去“理解”</a:t>
            </a:r>
            <a:r>
              <a:rPr lang="en-US" altLang="zh-CN" sz="2000" dirty="0"/>
              <a:t>x</a:t>
            </a:r>
            <a:r>
              <a:rPr lang="zh-CN" altLang="en-US" sz="2000" dirty="0"/>
              <a:t>数据，</a:t>
            </a:r>
            <a:endParaRPr lang="en-US" altLang="zh-CN" sz="2000" dirty="0"/>
          </a:p>
          <a:p>
            <a:r>
              <a:rPr lang="zh-CN" altLang="en-US" sz="2000" dirty="0"/>
              <a:t>挖掘其潜在的特征，最后得到一个新的</a:t>
            </a:r>
            <a:r>
              <a:rPr lang="en-US" altLang="zh-CN" sz="2000" dirty="0"/>
              <a:t>x’</a:t>
            </a:r>
            <a:r>
              <a:rPr lang="zh-CN" altLang="en-US" sz="2000" dirty="0"/>
              <a:t>数据集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86307" y="4148795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无监督学习最普遍的是“聚类”，相似的数据会被归结在一起</a:t>
            </a: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86307" y="4984775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无监督学习比监督学习更贴近现实，也有更广泛的应用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1.3.1 Clustering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18229" y="354998"/>
            <a:ext cx="222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聚类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1333079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最常见的无监督学习例子，相似的数据将会被聚集在一起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96" y="2947386"/>
            <a:ext cx="11088607" cy="32847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86307" y="2322993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下面的例子中，数据没有任何标记，但仍可以将平面上的点分为</a:t>
            </a:r>
            <a:r>
              <a:rPr lang="en-US" altLang="zh-CN" sz="2000" dirty="0"/>
              <a:t>3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7" y="1056"/>
            <a:ext cx="9293530" cy="1077218"/>
          </a:xfrm>
        </p:spPr>
        <p:txBody>
          <a:bodyPr/>
          <a:lstStyle/>
          <a:p>
            <a:r>
              <a:rPr lang="en-US" altLang="zh-CN" dirty="0"/>
              <a:t>1.3.2 Discovering latent “factors of variation”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59115" y="807760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发现潜在“变化因子”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01274" y="1983796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高维的输入，也许是由一些隐藏的低维潜在因子组成的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01274" y="2790500"/>
            <a:ext cx="958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所以可对数据进行降维分析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1.3.3 Self-supervised learning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72653" y="354998"/>
            <a:ext cx="289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自监督学习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2143594"/>
            <a:ext cx="8215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基本思想：对于一些没有标签的数据，先用无监督学习为其做好标记，使其成为一组有标签的数据，然后再将这组数据来做监督学习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What is machine learning</a:t>
            </a:r>
            <a:endParaRPr lang="en-US" altLang="zh-CN" dirty="0"/>
          </a:p>
        </p:txBody>
      </p:sp>
      <p:sp>
        <p:nvSpPr>
          <p:cNvPr id="3" name="Rectangle 1"/>
          <p:cNvSpPr/>
          <p:nvPr/>
        </p:nvSpPr>
        <p:spPr>
          <a:xfrm>
            <a:off x="388110" y="1723870"/>
            <a:ext cx="5708653" cy="4280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3870"/>
            <a:ext cx="5707890" cy="4280917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02666" y="1964446"/>
            <a:ext cx="10786669" cy="381894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928061" y="3328003"/>
            <a:ext cx="4942544" cy="185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某类任务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task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）具有性能度量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performance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），计算机程序可以从任务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的经验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experience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）中学习，提高性能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9"/>
          <p:cNvSpPr>
            <a:spLocks noChangeArrowheads="1"/>
          </p:cNvSpPr>
          <p:nvPr/>
        </p:nvSpPr>
        <p:spPr bwMode="auto">
          <a:xfrm>
            <a:off x="928061" y="2447746"/>
            <a:ext cx="4742516" cy="4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/>
              <a:t>Tom Mitchell</a:t>
            </a:r>
            <a:r>
              <a:rPr lang="zh-CN" altLang="en-US" sz="2400" dirty="0"/>
              <a:t>的解释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6" y="1056"/>
            <a:ext cx="7819837" cy="1077218"/>
          </a:xfrm>
        </p:spPr>
        <p:txBody>
          <a:bodyPr/>
          <a:lstStyle/>
          <a:p>
            <a:r>
              <a:rPr lang="en-US" altLang="zh-CN" dirty="0"/>
              <a:t>1.3.4 Evaluating unsupervised learning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6" y="1146551"/>
            <a:ext cx="8215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因为没有真实结果做对比，无监督学习的效果很难评估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6" y="3533309"/>
            <a:ext cx="82155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另一种方式是将无监督学习的结果，给下游的监督学习做输入，然后看监督学习的效果来评估。如果无监督学习发现了有用的模式，那么监督学习应该训练的比较好。</a:t>
            </a:r>
            <a:endParaRPr lang="en-US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6" y="4990755"/>
            <a:ext cx="8215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但在许多领域中，无监督学习的目的是“理解”数据，而不是提高某些预测任务的性能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86306" y="2015048"/>
            <a:ext cx="8512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对于生成模型，可以用生成的数据是实际观测到的数据的概率来表示损失</a:t>
            </a:r>
            <a:endParaRPr lang="en-US" altLang="zh-CN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6" y="2352145"/>
            <a:ext cx="3867528" cy="739381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3071818"/>
            <a:ext cx="5105741" cy="535531"/>
          </a:xfrm>
        </p:spPr>
        <p:txBody>
          <a:bodyPr/>
          <a:lstStyle/>
          <a:p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强化学习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Reinforcement learning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1104907"/>
            <a:ext cx="8215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强化学习的模型必须学会与环境进行交互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911" y="3272226"/>
            <a:ext cx="8016749" cy="34529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78497" y="1685539"/>
            <a:ext cx="84313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比如玩游戏（图</a:t>
            </a:r>
            <a:r>
              <a:rPr lang="en-US" altLang="zh-CN" sz="2000" dirty="0"/>
              <a:t>a</a:t>
            </a:r>
            <a:r>
              <a:rPr lang="zh-CN" altLang="en-US" sz="2000" dirty="0"/>
              <a:t>），我们的目的是得到下一步的最优行动，但我们无法拿到一组数据，包含当前具体的状态和“最优的下一步行动”，但我们可以知道做出某些行动后，系统将会发生的变化（如发射导弹消灭敌人）。训练一个人走路的模型也是如此（图</a:t>
            </a:r>
            <a:r>
              <a:rPr lang="en-US" altLang="zh-CN" sz="2000" dirty="0"/>
              <a:t>b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1.4 Reinforcement learning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1451135"/>
            <a:ext cx="8215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与监督学习相比，强化学习不被告知哪些选择是最好的，而是通过一些偶尔的“奖励”，让系统知道之前所做的选择是正确的。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86307" y="2671572"/>
            <a:ext cx="82155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“奖励”可以是当模型达到某个状态时给出（如在下棋任务中胜利），由此模型知道了之前的操作可以取得正确的结果。不过由于通常的“奖励”信号太少，且在这之前模型做出的决策过多，模型很难知道哪一个决策是正确的，只能笼统的全部接受，这也是强化学习的限制所在。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449930" y="4404198"/>
            <a:ext cx="8215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但正因如此，强化学习拥有更强的泛用性，因为“奖励”可以是任何感兴趣的指标。这让其在许多领域越来越受欢迎。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3071818"/>
            <a:ext cx="5105741" cy="535531"/>
          </a:xfrm>
        </p:spPr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Data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6" y="1451135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虽然机器学习更多侧重在建模和算法，但是输入的数据也是不可忽视的一部分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6" y="2502515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下面是一些常用的数据集介绍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1.5.1.1 Small image datasets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6" y="1451135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MNIST</a:t>
            </a:r>
            <a:r>
              <a:rPr lang="zh-CN" altLang="en-US" sz="2000" dirty="0"/>
              <a:t>是最简单，应用最广泛的数据集之一（图</a:t>
            </a:r>
            <a:r>
              <a:rPr lang="en-US" altLang="zh-CN" sz="2000" dirty="0"/>
              <a:t>a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EMNIST</a:t>
            </a:r>
            <a:r>
              <a:rPr lang="zh-CN" altLang="en-US" sz="2000" dirty="0"/>
              <a:t>是对其的一种扩展方案，包含更多、更相似的图片（图</a:t>
            </a:r>
            <a:r>
              <a:rPr lang="en-US" altLang="zh-CN" sz="2000" dirty="0"/>
              <a:t>b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344" y="2625887"/>
            <a:ext cx="8707605" cy="3984836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1.5.1.1 Small image datasets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6" y="1451135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Fashion-MNIST</a:t>
            </a:r>
            <a:r>
              <a:rPr lang="zh-CN" altLang="en-US" sz="2000" dirty="0"/>
              <a:t>同样是对</a:t>
            </a:r>
            <a:r>
              <a:rPr lang="en-US" altLang="zh-CN" sz="2000" dirty="0"/>
              <a:t>MNIST</a:t>
            </a:r>
            <a:r>
              <a:rPr lang="zh-CN" altLang="en-US" sz="2000" dirty="0"/>
              <a:t>的一种扩展，它包含的是衣服的图片（图</a:t>
            </a:r>
            <a:r>
              <a:rPr lang="en-US" altLang="zh-CN" sz="2000" dirty="0"/>
              <a:t>a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CIFAR</a:t>
            </a:r>
            <a:r>
              <a:rPr lang="zh-CN" altLang="en-US" sz="2000" dirty="0"/>
              <a:t>是小的彩色图片集，包含许多日常对象（图</a:t>
            </a:r>
            <a:r>
              <a:rPr lang="en-US" altLang="zh-CN" sz="2000" dirty="0"/>
              <a:t>b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912" y="2423009"/>
            <a:ext cx="9630882" cy="4187714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1.5.1.2 ImageNet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994" y="2321708"/>
            <a:ext cx="5416218" cy="44071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6306" y="1451135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ImageNet</a:t>
            </a:r>
            <a:r>
              <a:rPr lang="zh-CN" altLang="en-US" sz="2000" dirty="0"/>
              <a:t>是一个更大的彩色图片数据集，在</a:t>
            </a:r>
            <a:r>
              <a:rPr lang="en-US" altLang="zh-CN" sz="2000" dirty="0"/>
              <a:t>ImageNet Large Scale Visual Recognition Challenge (</a:t>
            </a:r>
            <a:r>
              <a:rPr lang="zh-CN" altLang="en-US" sz="2000" dirty="0"/>
              <a:t>一个竞赛，</a:t>
            </a:r>
            <a:r>
              <a:rPr lang="en-US" altLang="zh-CN" sz="2000" dirty="0"/>
              <a:t> 2010 to 2018)</a:t>
            </a:r>
            <a:r>
              <a:rPr lang="zh-CN" altLang="en-US" sz="2000" dirty="0"/>
              <a:t>中被使用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1.5.2 Some common text datasets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6" y="1451135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文本类型的数据通常用于自然语言处理（</a:t>
            </a:r>
            <a:r>
              <a:rPr lang="en-US" altLang="zh-CN" sz="2000" dirty="0"/>
              <a:t>NLP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5" y="227027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下面是一些常用的文本数据集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What is machine learning</a:t>
            </a:r>
            <a:endParaRPr lang="zh-CN" altLang="en-US" dirty="0"/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386307" y="1099707"/>
            <a:ext cx="8370251" cy="75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某类任务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）具有性能度量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），计算机程序可以从任务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）中学习，提高性能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9"/>
          <p:cNvSpPr>
            <a:spLocks noChangeArrowheads="1"/>
          </p:cNvSpPr>
          <p:nvPr/>
        </p:nvSpPr>
        <p:spPr bwMode="auto">
          <a:xfrm>
            <a:off x="731382" y="2438629"/>
            <a:ext cx="8370251" cy="219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例如：猫狗图像分类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：识别输入的图像是猫还是狗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：识别的结果是否准确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：一大堆猫狗图片数据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32" y="1988805"/>
            <a:ext cx="4635993" cy="2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2" r="17155"/>
          <a:stretch>
            <a:fillRect/>
          </a:stretch>
        </p:blipFill>
        <p:spPr bwMode="auto">
          <a:xfrm>
            <a:off x="5731230" y="4419371"/>
            <a:ext cx="1783279" cy="21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狗 的图像结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" t="17552" r="11680"/>
          <a:stretch>
            <a:fillRect/>
          </a:stretch>
        </p:blipFill>
        <p:spPr bwMode="auto">
          <a:xfrm>
            <a:off x="8344338" y="4298837"/>
            <a:ext cx="1514590" cy="243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1.5.2.1 Text classification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1613746"/>
            <a:ext cx="90005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一个简单的</a:t>
            </a:r>
            <a:r>
              <a:rPr lang="en-US" altLang="zh-CN" sz="2000" dirty="0">
                <a:latin typeface="+mj-lt"/>
              </a:rPr>
              <a:t>NLP</a:t>
            </a:r>
            <a:r>
              <a:rPr lang="zh-CN" altLang="en-US" sz="2000" dirty="0">
                <a:latin typeface="+mj-lt"/>
              </a:rPr>
              <a:t>任务是文本分类</a:t>
            </a:r>
            <a:endParaRPr lang="en-US" altLang="zh-CN" sz="2000" dirty="0">
              <a:latin typeface="+mj-lt"/>
            </a:endParaRPr>
          </a:p>
          <a:p>
            <a:r>
              <a:rPr lang="zh-CN" altLang="en-US" sz="2000" dirty="0">
                <a:latin typeface="+mj-lt"/>
              </a:rPr>
              <a:t>其通常用到的一个数据集是</a:t>
            </a:r>
            <a:r>
              <a:rPr lang="en-US" altLang="zh-CN" sz="2000" dirty="0"/>
              <a:t>IMDB movie review dataset</a:t>
            </a:r>
            <a:r>
              <a:rPr lang="zh-CN" altLang="en-US" sz="2000" dirty="0"/>
              <a:t>（</a:t>
            </a:r>
            <a:r>
              <a:rPr lang="en-US" altLang="zh-CN" sz="2000" dirty="0"/>
              <a:t>IMDB </a:t>
            </a:r>
            <a:r>
              <a:rPr lang="zh-CN" altLang="en-US" sz="2000" dirty="0"/>
              <a:t>意思是</a:t>
            </a:r>
            <a:r>
              <a:rPr lang="en-US" altLang="zh-CN" sz="2000" dirty="0"/>
              <a:t>“Internet Movie Database”.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>
                <a:latin typeface="+mj-lt"/>
              </a:rPr>
              <a:t>包含一些电影评论，每条评论都有一个标签表示正面或负面评论</a:t>
            </a:r>
            <a:endParaRPr lang="zh-CN" altLang="en-US" sz="2000" dirty="0"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657" y="4133164"/>
            <a:ext cx="9990686" cy="132599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1.5.2.2 Machine translation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746911"/>
            <a:ext cx="90005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lt"/>
              </a:rPr>
              <a:t>一个更困难</a:t>
            </a:r>
            <a:r>
              <a:rPr lang="en-US" altLang="zh-CN" sz="2000" dirty="0">
                <a:latin typeface="+mj-lt"/>
              </a:rPr>
              <a:t>NLP</a:t>
            </a:r>
            <a:r>
              <a:rPr lang="zh-CN" altLang="en-US" sz="2000" dirty="0">
                <a:latin typeface="+mj-lt"/>
              </a:rPr>
              <a:t>任务是翻译问题</a:t>
            </a:r>
            <a:endParaRPr lang="en-US" altLang="zh-CN" sz="2000" dirty="0">
              <a:latin typeface="+mj-lt"/>
            </a:endParaRPr>
          </a:p>
          <a:p>
            <a:r>
              <a:rPr lang="zh-CN" altLang="en-US" sz="2000" dirty="0">
                <a:latin typeface="+mj-lt"/>
              </a:rPr>
              <a:t>需要（</a:t>
            </a:r>
            <a:r>
              <a:rPr lang="en-US" altLang="zh-CN" sz="2000" dirty="0">
                <a:latin typeface="+mj-lt"/>
              </a:rPr>
              <a:t>x</a:t>
            </a:r>
            <a:r>
              <a:rPr lang="zh-CN" altLang="en-US" sz="2000" dirty="0">
                <a:latin typeface="+mj-lt"/>
              </a:rPr>
              <a:t>，</a:t>
            </a:r>
            <a:r>
              <a:rPr lang="en-US" altLang="zh-CN" sz="2000" dirty="0">
                <a:latin typeface="+mj-lt"/>
              </a:rPr>
              <a:t>y</a:t>
            </a:r>
            <a:r>
              <a:rPr lang="zh-CN" altLang="en-US" sz="2000" dirty="0">
                <a:latin typeface="+mj-lt"/>
              </a:rPr>
              <a:t>）表示两种语言的对应</a:t>
            </a:r>
            <a:endParaRPr lang="en-US" altLang="zh-CN" sz="2000" dirty="0">
              <a:latin typeface="+mj-lt"/>
            </a:endParaRPr>
          </a:p>
          <a:p>
            <a:r>
              <a:rPr lang="zh-CN" altLang="en-US" sz="2000" dirty="0">
                <a:latin typeface="+mj-lt"/>
              </a:rPr>
              <a:t>可以使用</a:t>
            </a:r>
            <a:r>
              <a:rPr lang="en-US" altLang="zh-CN" sz="2000" dirty="0"/>
              <a:t>WMT dataset (Workshop on Machine Translation)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7" y="1056"/>
            <a:ext cx="7828714" cy="1077218"/>
          </a:xfrm>
        </p:spPr>
        <p:txBody>
          <a:bodyPr/>
          <a:lstStyle/>
          <a:p>
            <a:r>
              <a:rPr lang="en-US" altLang="zh-CN" dirty="0"/>
              <a:t>1.5.3 Preprocessing discrete input data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613746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许多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ML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模型假设数据由实值特征向量组成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然而在现实中，输入数据可能是离散的，如性别，或单词等</a:t>
            </a:r>
            <a:endParaRPr lang="zh-CN" altLang="en-US" sz="20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6307" y="2857104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这就需要将这些离散数据转换为实值向量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1.5.3.1 One-hot encoding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43619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一种最简单的转换方法</a:t>
            </a:r>
            <a:endParaRPr lang="zh-CN" altLang="en-US" sz="20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6307" y="2364677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假设特征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x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有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K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个取值，则将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x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转换成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K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维向量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[0, 0, …1 ,…0]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其中只有一位为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1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，表示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x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属于这个取值，其他位都是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0</a:t>
            </a:r>
            <a:endParaRPr lang="zh-CN" altLang="en-US" sz="20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307" y="3600937"/>
            <a:ext cx="90005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例如，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x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为性别，则可将其转化为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2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维向量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en-US" altLang="zh-CN" sz="2000" dirty="0" err="1">
                <a:solidFill>
                  <a:srgbClr val="2A2B2E"/>
                </a:solidFill>
                <a:latin typeface="PingFang SC"/>
              </a:rPr>
              <a:t>i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, j]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如果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x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取值为男性，则对应的向量为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[1, 0]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如果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x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取值为女性，则对应的向量为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[0, 1]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1.5.3.2 Feature crosses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43619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使用编码可以表示特征的离散性，但不能表示特征之间的相互作用</a:t>
            </a:r>
            <a:endParaRPr lang="zh-CN" altLang="en-US" sz="20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6306" y="2631007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例如，现在有两个特征，性别</a:t>
            </a:r>
            <a:r>
              <a:rPr lang="en-US" altLang="zh-CN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∈[</a:t>
            </a:r>
            <a:r>
              <a:rPr lang="zh-CN" altLang="en-US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男，女</a:t>
            </a:r>
            <a:r>
              <a:rPr lang="en-US" altLang="zh-CN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，学历</a:t>
            </a:r>
            <a:r>
              <a:rPr lang="en-US" altLang="zh-CN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∈[</a:t>
            </a:r>
            <a:r>
              <a:rPr lang="zh-CN" altLang="en-US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中学，大学</a:t>
            </a:r>
            <a:r>
              <a:rPr lang="en-US" altLang="zh-CN" sz="2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0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6305" y="3281315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如果将其用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One-hot encoding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编码为一个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4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维向量，表示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男，女，中学，大学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]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，可以表示出各个变量的离散性，但无法表示性别和学历之间的关系</a:t>
            </a:r>
            <a:endParaRPr lang="zh-CN" altLang="en-US" sz="2000" dirty="0"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6304" y="4214985"/>
            <a:ext cx="90005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正确的编码方式是：用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One-hot encoding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编码为一个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8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维向量，表示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男，女，中学，大学，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男，中学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]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男，大学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]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女，中学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]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[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女，大学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]]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这样才能表示出特征之间的相互作用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1.5.4 Preprocessing text data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43619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NLP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使用的数据通常为大段的文本，同样需要预处理后才能被模型使用</a:t>
            </a:r>
            <a:endParaRPr lang="zh-CN" altLang="en-US" sz="20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1.5.4.1 Bag of words model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143619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处理可变长度文本的一种简单方法是将它们解释为一组单词，忽略词序。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86306" y="2440444"/>
            <a:ext cx="91248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首先需要一个词汇表，包含了可能出现的所有单词。对于每一个单词，将其映射为词汇表中的一个标记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。之后再统计单词出现的次数，作为其具体值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86306" y="3978305"/>
            <a:ext cx="9124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比如文档“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a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 boy 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likes apple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”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，可以变成下面的表</a:t>
            </a:r>
            <a:endParaRPr lang="zh-CN" altLang="en-US" sz="2000" dirty="0"/>
          </a:p>
        </p:txBody>
      </p:sp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1596994" y="5490387"/>
          <a:ext cx="81280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385828" y="4758046"/>
            <a:ext cx="3662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a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402539" y="4758046"/>
            <a:ext cx="782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boy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0776" y="4758046"/>
            <a:ext cx="782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likes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427428" y="4787716"/>
            <a:ext cx="91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apple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1.5.4.2 TF-IDF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320783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为了给文本分类，一种通常的想法是统计文本中出现频率最高的单词，这样这篇文章大概率就和这个单词相关。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6307" y="2163457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不过这样有一个问题，一些通用的高频单词（如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a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the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等）会污染频率计算，使得分类无法进行。这时就要用到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TF-IDF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07" y="3763192"/>
            <a:ext cx="2224931" cy="4469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86307" y="3228945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定义：        表示包含了单词</a:t>
            </a:r>
            <a:r>
              <a:rPr lang="en-US" altLang="zh-CN" sz="2000" dirty="0" err="1">
                <a:solidFill>
                  <a:srgbClr val="2A2B2E"/>
                </a:solidFill>
                <a:latin typeface="PingFang SC"/>
              </a:rPr>
              <a:t>i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的文档的数量，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N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为总文档数量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68" y="3271397"/>
            <a:ext cx="569122" cy="31520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55779" y="3786601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表示逆文档频率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99" y="4344258"/>
            <a:ext cx="795255" cy="3767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59620" y="4349765"/>
            <a:ext cx="8176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表示单词</a:t>
            </a:r>
            <a:r>
              <a:rPr lang="en-US" altLang="zh-CN" sz="2000" dirty="0" err="1">
                <a:solidFill>
                  <a:srgbClr val="2A2B2E"/>
                </a:solidFill>
                <a:latin typeface="PingFang SC"/>
              </a:rPr>
              <a:t>i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在文档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j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中出现的频率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06" y="5495800"/>
            <a:ext cx="4100094" cy="47632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86306" y="5099392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则表示单词</a:t>
            </a:r>
            <a:r>
              <a:rPr lang="en-US" altLang="zh-CN" sz="2000" dirty="0" err="1">
                <a:solidFill>
                  <a:srgbClr val="2A2B2E"/>
                </a:solidFill>
                <a:latin typeface="PingFang SC"/>
              </a:rPr>
              <a:t>i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对文档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j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的重要性为：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1.5.4.3 Word embeddings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2245069"/>
            <a:ext cx="8219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将文本空间中的某个单词，通过一定的方法，映射或者说嵌入到另一个数值向量空间，目的是为了聚集语义相近的单词或者降维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86307" y="1435578"/>
            <a:ext cx="8219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同样是一种单词编码方法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86307" y="3362336"/>
            <a:ext cx="82193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一般来说，嵌入得到的单词向量，若距离另一个单词向量很近，则可以认为这两个单词语义很接近或是属于同一类。可以通过观察单词上下文来实现这个效果，因为语义相近的单词一般有着相近的上下文。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1.5.5 Handling missing 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86307" y="132078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有时我们可能会丢失数据，其中输入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x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或输出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y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可能是未知的。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386306" y="2121253"/>
            <a:ext cx="9000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对于数据丢失，有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3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种假设：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endParaRPr lang="en-US" altLang="zh-CN" sz="12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MCAR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：完全随机丢失，表示丢失的数据完全随机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MAR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：随机丢失，表示丢失的数据只和其他已知数据有关</a:t>
            </a:r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NMAR</a:t>
            </a:r>
            <a:r>
              <a:rPr lang="zh-CN" altLang="en-US" sz="2000" dirty="0"/>
              <a:t>：非随机丢失，表示丢失的数据和一些隐藏的，不可见的特征有关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86305" y="4107641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对于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MCAR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和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MAR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，我们可以忽略丢失的特征，因为它们没有告诉我们任何信息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而对于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NMAR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，我们则需要小心的对待，也许可以从其中挖掘出有用的信息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86305" y="5137108"/>
            <a:ext cx="90005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比如，当一个来到疫区，刚下飞机人的核酸记录为空时，这很可能代表一些其他的信息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What is machine learning</a:t>
            </a:r>
            <a:endParaRPr lang="zh-CN" altLang="en-US" dirty="0"/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910874" y="1494647"/>
            <a:ext cx="8370251" cy="156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以概率的视角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将所有未知量视为随机变量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结果被赋予概率分布，用于描述变量可能的值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9"/>
          <p:cNvSpPr>
            <a:spLocks noChangeArrowheads="1"/>
          </p:cNvSpPr>
          <p:nvPr/>
        </p:nvSpPr>
        <p:spPr bwMode="auto">
          <a:xfrm>
            <a:off x="1910873" y="3968673"/>
            <a:ext cx="8370251" cy="156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好处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通用：几乎所有机器学习方法都能用概率的方式看待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交叉：通过概率能把机器学习与其他学科联系起来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3071818"/>
            <a:ext cx="5105741" cy="535531"/>
          </a:xfrm>
        </p:spPr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+mn-ea"/>
                <a:sym typeface="+mn-lt"/>
              </a:rPr>
              <a:t>扩展与讨论</a:t>
            </a:r>
            <a:endParaRPr lang="zh-CN" altLang="en-US" dirty="0">
              <a:latin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7" y="1056"/>
            <a:ext cx="10483138" cy="1077218"/>
          </a:xfrm>
        </p:spPr>
        <p:txBody>
          <a:bodyPr/>
          <a:lstStyle/>
          <a:p>
            <a:r>
              <a:rPr lang="en-US" altLang="zh-CN" dirty="0"/>
              <a:t>1.6.1 The relationship between ML and other fields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6307" y="1320783"/>
            <a:ext cx="9000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机器学习下有许许多多的子方向，其大多与实际应用相关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6307" y="2147886"/>
            <a:ext cx="900056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predictive analytics</a:t>
            </a:r>
            <a:r>
              <a:rPr lang="zh-CN" altLang="en-US" sz="2000" dirty="0"/>
              <a:t>（预测分析）：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类似于监督学习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(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特别是分类和回归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PingFang SC"/>
              </a:rPr>
              <a:t>)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，但更关注业务应用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algn="l"/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Data mining</a:t>
            </a:r>
            <a:r>
              <a:rPr lang="zh-CN" altLang="en-US" sz="2000" dirty="0"/>
              <a:t>（数据挖掘）：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涵盖了监督和无监督学习，但更关注结构化数据，通常存储在大商业数据库。</a:t>
            </a:r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algn="l"/>
            <a:endParaRPr lang="en-US" altLang="zh-CN" sz="2000" dirty="0">
              <a:solidFill>
                <a:srgbClr val="2A2B2E"/>
              </a:solidFill>
              <a:latin typeface="PingFang S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Data science</a:t>
            </a:r>
            <a:r>
              <a:rPr lang="zh-CN" altLang="en-US" sz="2000" dirty="0"/>
              <a:t>（数据科学）：</a:t>
            </a:r>
            <a:r>
              <a:rPr lang="zh-CN" altLang="en-US" sz="2000" b="0" i="0" dirty="0">
                <a:solidFill>
                  <a:srgbClr val="2A2B2E"/>
                </a:solidFill>
                <a:effectLst/>
                <a:latin typeface="PingFang SC"/>
              </a:rPr>
              <a:t>使用来自机器学习和统计学的技术，但也强调其他主题，如数据集成、数据可视化和与领域专家合作等。</a:t>
            </a:r>
            <a:endParaRPr lang="zh-CN" altLang="en-US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algn="l"/>
            <a:endParaRPr lang="en-US" altLang="zh-CN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pPr algn="l"/>
            <a:endParaRPr lang="zh-CN" altLang="en-US" sz="2000" b="0" i="0" dirty="0">
              <a:solidFill>
                <a:srgbClr val="2A2B2E"/>
              </a:solidFill>
              <a:effectLst/>
              <a:latin typeface="PingFang SC"/>
            </a:endParaRPr>
          </a:p>
          <a:p>
            <a:r>
              <a:rPr lang="zh-CN" altLang="en-US" sz="2000" dirty="0"/>
              <a:t>其主要的差别只是一个名字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847537"/>
            <a:ext cx="12192000" cy="316292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4623" y="3381337"/>
            <a:ext cx="11042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cs typeface="+mn-ea"/>
                <a:sym typeface="+mn-lt"/>
              </a:rPr>
              <a:t>THANK YOU FOR YOUR CRITICISM AND ADVICE</a:t>
            </a:r>
            <a:endParaRPr lang="zh-CN" alt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23666" y="2429076"/>
            <a:ext cx="9944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solidFill>
                  <a:schemeClr val="bg1"/>
                </a:solidFill>
                <a:cs typeface="+mn-ea"/>
                <a:sym typeface="+mn-lt"/>
              </a:rPr>
              <a:t>感谢您的批评与指教</a:t>
            </a:r>
            <a:endParaRPr lang="zh-CN" altLang="en-US" sz="4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59613" y="4211289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讲述人：尤加成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>
            <a:off x="4708251" y="4234354"/>
            <a:ext cx="324000" cy="324000"/>
          </a:xfrm>
          <a:custGeom>
            <a:avLst/>
            <a:gdLst>
              <a:gd name="connsiteX0" fmla="*/ 323834 w 3757853"/>
              <a:gd name="connsiteY0" fmla="*/ 2826194 h 3757854"/>
              <a:gd name="connsiteX1" fmla="*/ 931659 w 3757853"/>
              <a:gd name="connsiteY1" fmla="*/ 3434019 h 3757854"/>
              <a:gd name="connsiteX2" fmla="*/ 0 w 3757853"/>
              <a:gd name="connsiteY2" fmla="*/ 3757854 h 3757854"/>
              <a:gd name="connsiteX3" fmla="*/ 2958831 w 3757853"/>
              <a:gd name="connsiteY3" fmla="*/ 543794 h 3757854"/>
              <a:gd name="connsiteX4" fmla="*/ 2048517 w 3757853"/>
              <a:gd name="connsiteY4" fmla="*/ 1454108 h 3757854"/>
              <a:gd name="connsiteX5" fmla="*/ 2303745 w 3757853"/>
              <a:gd name="connsiteY5" fmla="*/ 1709336 h 3757854"/>
              <a:gd name="connsiteX6" fmla="*/ 3214059 w 3757853"/>
              <a:gd name="connsiteY6" fmla="*/ 799022 h 3757854"/>
              <a:gd name="connsiteX7" fmla="*/ 3046271 w 3757853"/>
              <a:gd name="connsiteY7" fmla="*/ 0 h 3757854"/>
              <a:gd name="connsiteX8" fmla="*/ 3130563 w 3757853"/>
              <a:gd name="connsiteY8" fmla="*/ 34915 h 3757854"/>
              <a:gd name="connsiteX9" fmla="*/ 3722939 w 3757853"/>
              <a:gd name="connsiteY9" fmla="*/ 627292 h 3757854"/>
              <a:gd name="connsiteX10" fmla="*/ 3722939 w 3757853"/>
              <a:gd name="connsiteY10" fmla="*/ 795874 h 3757854"/>
              <a:gd name="connsiteX11" fmla="*/ 1177594 w 3757853"/>
              <a:gd name="connsiteY11" fmla="*/ 3341219 h 3757854"/>
              <a:gd name="connsiteX12" fmla="*/ 1009011 w 3757853"/>
              <a:gd name="connsiteY12" fmla="*/ 3341219 h 3757854"/>
              <a:gd name="connsiteX13" fmla="*/ 416635 w 3757853"/>
              <a:gd name="connsiteY13" fmla="*/ 2748843 h 3757854"/>
              <a:gd name="connsiteX14" fmla="*/ 416635 w 3757853"/>
              <a:gd name="connsiteY14" fmla="*/ 2580260 h 3757854"/>
              <a:gd name="connsiteX15" fmla="*/ 2961980 w 3757853"/>
              <a:gd name="connsiteY15" fmla="*/ 34915 h 3757854"/>
              <a:gd name="connsiteX16" fmla="*/ 3046271 w 3757853"/>
              <a:gd name="connsiteY16" fmla="*/ 0 h 375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7853" h="3757854">
                <a:moveTo>
                  <a:pt x="323834" y="2826194"/>
                </a:moveTo>
                <a:lnTo>
                  <a:pt x="931659" y="3434019"/>
                </a:lnTo>
                <a:lnTo>
                  <a:pt x="0" y="3757854"/>
                </a:lnTo>
                <a:close/>
                <a:moveTo>
                  <a:pt x="2958831" y="543794"/>
                </a:moveTo>
                <a:lnTo>
                  <a:pt x="2048517" y="1454108"/>
                </a:lnTo>
                <a:lnTo>
                  <a:pt x="2303745" y="1709336"/>
                </a:lnTo>
                <a:lnTo>
                  <a:pt x="3214059" y="799022"/>
                </a:lnTo>
                <a:close/>
                <a:moveTo>
                  <a:pt x="3046271" y="0"/>
                </a:moveTo>
                <a:cubicBezTo>
                  <a:pt x="3076779" y="0"/>
                  <a:pt x="3107286" y="11638"/>
                  <a:pt x="3130563" y="34915"/>
                </a:cubicBezTo>
                <a:lnTo>
                  <a:pt x="3722939" y="627292"/>
                </a:lnTo>
                <a:cubicBezTo>
                  <a:pt x="3769492" y="673845"/>
                  <a:pt x="3769492" y="749321"/>
                  <a:pt x="3722939" y="795874"/>
                </a:cubicBezTo>
                <a:lnTo>
                  <a:pt x="1177594" y="3341219"/>
                </a:lnTo>
                <a:cubicBezTo>
                  <a:pt x="1131041" y="3387772"/>
                  <a:pt x="1055565" y="3387772"/>
                  <a:pt x="1009011" y="3341219"/>
                </a:cubicBezTo>
                <a:lnTo>
                  <a:pt x="416635" y="2748843"/>
                </a:lnTo>
                <a:cubicBezTo>
                  <a:pt x="370082" y="2702289"/>
                  <a:pt x="370082" y="2626813"/>
                  <a:pt x="416635" y="2580260"/>
                </a:cubicBezTo>
                <a:lnTo>
                  <a:pt x="2961980" y="34915"/>
                </a:lnTo>
                <a:cubicBezTo>
                  <a:pt x="2985256" y="11638"/>
                  <a:pt x="3015764" y="0"/>
                  <a:pt x="30462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/>
      <p:bldP spid="12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472611" y="3071818"/>
            <a:ext cx="5105741" cy="535531"/>
          </a:xfrm>
        </p:spPr>
        <p:txBody>
          <a:bodyPr/>
          <a:lstStyle/>
          <a:p>
            <a:r>
              <a:rPr lang="en-US" altLang="zh-CN" dirty="0"/>
              <a:t>Supervised learning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监督学习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1.2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7" y="247277"/>
            <a:ext cx="7113116" cy="584775"/>
          </a:xfrm>
        </p:spPr>
        <p:txBody>
          <a:bodyPr/>
          <a:lstStyle/>
          <a:p>
            <a:r>
              <a:rPr lang="en-US" altLang="zh-CN" dirty="0"/>
              <a:t>1.2 Supervised learning</a:t>
            </a:r>
            <a:endParaRPr lang="zh-CN" altLang="en-US" dirty="0"/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386307" y="1099707"/>
            <a:ext cx="8370251" cy="75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某类任务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）具有性能度量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performance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），计算机程序可以从任务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的经验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experience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）中学习，提高性能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9"/>
          <p:cNvSpPr>
            <a:spLocks noChangeArrowheads="1"/>
          </p:cNvSpPr>
          <p:nvPr/>
        </p:nvSpPr>
        <p:spPr bwMode="auto">
          <a:xfrm>
            <a:off x="1386305" y="2415082"/>
            <a:ext cx="8370251" cy="52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监督学习语境下：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9"/>
          <p:cNvSpPr>
            <a:spLocks noChangeArrowheads="1"/>
          </p:cNvSpPr>
          <p:nvPr/>
        </p:nvSpPr>
        <p:spPr bwMode="auto">
          <a:xfrm>
            <a:off x="1386306" y="3125295"/>
            <a:ext cx="8370251" cy="119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：一个映射（函数），输入为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，输出为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：一组以（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）形式给出的数据集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：取决于输出的预测值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41359" y="5230071"/>
            <a:ext cx="6260141" cy="1056443"/>
            <a:chOff x="2441359" y="5230071"/>
            <a:chExt cx="6260141" cy="1056443"/>
          </a:xfrm>
        </p:grpSpPr>
        <p:sp>
          <p:nvSpPr>
            <p:cNvPr id="6" name="矩形 5"/>
            <p:cNvSpPr/>
            <p:nvPr/>
          </p:nvSpPr>
          <p:spPr>
            <a:xfrm>
              <a:off x="4457282" y="5230071"/>
              <a:ext cx="2228295" cy="1056443"/>
            </a:xfrm>
            <a:prstGeom prst="rect">
              <a:avLst/>
            </a:prstGeom>
            <a:solidFill>
              <a:srgbClr val="67C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监督学习模型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/>
            <p:cNvCxnSpPr>
              <a:endCxn id="6" idx="1"/>
            </p:cNvCxnSpPr>
            <p:nvPr/>
          </p:nvCxnSpPr>
          <p:spPr>
            <a:xfrm>
              <a:off x="2441359" y="5758292"/>
              <a:ext cx="20159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685577" y="5758292"/>
              <a:ext cx="20159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3360544" y="5363878"/>
              <a:ext cx="30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476381" y="5363878"/>
              <a:ext cx="30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y</a:t>
              </a:r>
              <a:endParaRPr lang="zh-CN" altLang="en-US" sz="2400" dirty="0"/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1.2.1 Classification</a:t>
            </a:r>
            <a:endParaRPr lang="zh-CN" altLang="en-US" dirty="0"/>
          </a:p>
        </p:txBody>
      </p:sp>
      <p:sp>
        <p:nvSpPr>
          <p:cNvPr id="3" name="TextBox 9"/>
          <p:cNvSpPr>
            <a:spLocks noChangeArrowheads="1"/>
          </p:cNvSpPr>
          <p:nvPr/>
        </p:nvSpPr>
        <p:spPr bwMode="auto">
          <a:xfrm>
            <a:off x="1445399" y="2463791"/>
            <a:ext cx="8370251" cy="141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图像分类问题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为图像，一般为像素矩阵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为图像类别，通常为一数字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∈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{1,2,…C}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，表示类别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86307" y="1222785"/>
            <a:ext cx="6260141" cy="1056443"/>
            <a:chOff x="2441359" y="5230071"/>
            <a:chExt cx="6260141" cy="1056443"/>
          </a:xfrm>
        </p:grpSpPr>
        <p:sp>
          <p:nvSpPr>
            <p:cNvPr id="5" name="矩形 4"/>
            <p:cNvSpPr/>
            <p:nvPr/>
          </p:nvSpPr>
          <p:spPr>
            <a:xfrm>
              <a:off x="4457282" y="5230071"/>
              <a:ext cx="2228295" cy="1056443"/>
            </a:xfrm>
            <a:prstGeom prst="rect">
              <a:avLst/>
            </a:prstGeom>
            <a:solidFill>
              <a:srgbClr val="67C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监督学习模型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接箭头连接符 5"/>
            <p:cNvCxnSpPr>
              <a:endCxn id="5" idx="1"/>
            </p:cNvCxnSpPr>
            <p:nvPr/>
          </p:nvCxnSpPr>
          <p:spPr>
            <a:xfrm>
              <a:off x="2441359" y="5758292"/>
              <a:ext cx="20159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685577" y="5758292"/>
              <a:ext cx="201592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360544" y="5363878"/>
              <a:ext cx="30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x</a:t>
              </a:r>
              <a:endParaRPr lang="zh-CN" altLang="en-US" sz="2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476381" y="5363878"/>
              <a:ext cx="305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y</a:t>
              </a:r>
              <a:endParaRPr lang="zh-CN" altLang="en-US" sz="2400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8440" y="4256138"/>
            <a:ext cx="7383653" cy="2490540"/>
          </a:xfrm>
          <a:prstGeom prst="rect">
            <a:avLst/>
          </a:prstGeom>
        </p:spPr>
      </p:pic>
      <p:sp>
        <p:nvSpPr>
          <p:cNvPr id="12" name="TextBox 9"/>
          <p:cNvSpPr>
            <a:spLocks noChangeArrowheads="1"/>
          </p:cNvSpPr>
          <p:nvPr/>
        </p:nvSpPr>
        <p:spPr bwMode="auto">
          <a:xfrm>
            <a:off x="563471" y="4793846"/>
            <a:ext cx="3661593" cy="14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鸢尾花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(Iris Flower)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d"/>
  </p:transition>
</p:sld>
</file>

<file path=ppt/tags/tag1.xml><?xml version="1.0" encoding="utf-8"?>
<p:tagLst xmlns:p="http://schemas.openxmlformats.org/presentationml/2006/main">
  <p:tag name="ISPRING_ULTRA_SCORM_COURSE_ID" val="785EC659-D5D8-4AFA-99FA-BF8B8A87A55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gQ4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oEONIeEoGHCgDAACGDAAAJwAAAHVuaXZlcnNhbC9mbGFzaF9wdWJsaXNoaW5nX3NldHRpbmdzLnhtbNVX3W7aMBS+5yksT70saTu6diihmgpoVVtAhW3tVWViQ6w6dhbbUHq1p9mD7Ul2HAMFtevSH6QNCRGfn+/8n5jw6DYVaMJyzZWM8G51ByMmY0W5HEf4y6C9fYiRNkRSIpRkEZYKo6NGJczsUHCd9JkxIKoRwEhdz0yEE2OyehBMp9Mq11nuuEpYA/i6Gqs0yHKmmTQsDzJBZvBjZhnTeI5QAgC+qZJztUalglDokc4VtYIhTsFzyV1QRLQF0QkOvNiQxDfjXFlJj5VQOcrHwwi/axefhYyHavKUSZcT3QCiI5s6oZQ7L4jo8zuGEsbHCbh7UMNoyqlJIrxXcyggHTxEKbB96MShHCvIgTRz+JQZQokh/ujtGXZr9ILgSXQmScrjAXCQiz/CzcH156te6+LspHN6Peh2zwYnPe9EoROs44TBuqEQHFI2j9nSTkiMIXECfoPOiAjNwmCVtBAbKbnmnDujoRKQ+0IL2igdMtohKVupRv+GyzZI7mI0gkDELMKfck4ERtwQweOlsrZDbbgpqt5elUSABe3J0Hkf35v32YkTkmu26taCo13O48Y3ZQVFM2WR4DcMGYUgfpvCU8LQanHQKFdpQYX2MUgLDhYnnE0ZPSpyOgf8k6ErMJFa0IRezQQz3sJ3y+/QkI1UDriMTKCzgc61x68+CzgjWt+DkoWPW/2zk2br+qTTbF1uuQAJnRAZPxMcCs7SzGwEn8yQVGahB+mIidWsKArltOCVia368jJonlrhy/zWxViB3mBJNmPlOYX5qwelzSZkUgyiG64CGkaQQ0k8JjBiWBdcWlYWMCYSKSlmiMSw1rQb6wlXVgPFD7CH1i/30OsjLovTGFYbWMwpy0tB7uzuva/tfzg4/FivBr9+/Nx+Umm+8HuCOHN+4x8/ufKXa//hNgwDt6UfX9omt//mzu5dtL6WyWundTkoVdJWvxRct4xU97SM1IV/yfRWXjClXIClNPZDBmtJ8JQbRt+yxV7QJq96t/se20ybbDDm14zGfxOyPy2viWv3wjB49OLqOCmXPIVEuJW4vO029ms7cNN8lFWpANr6f4dG5TdQSwMEFAACAAgA6BDjSCkiHkG1AgAAUwoAACEAAAB1bml2ZXJzYWwvZmxhc2hfc2tpbl9zZXR0aW5ncy54bWyVVm1v2yAQ/r5fEWXf6+41m0QjtWkmVerWaq36HdsXGwVDBOd0+fcDDDUkceIGVQrPPQ93HHeXEr1mYv5hMiGF5FI9ASITlbZIwCasvJrmLaIUF4UUCAIvhFQN5dP5x1/uQzLHPKeSW1BjNStaQO9m5j5jJN7Ht5ldQ4JCNhsqdveykhc5LdaVkq0oz4ZW7zagOBNrw7z8OVssBx1wpvEOoUliWv6wa5xko0BrsCF9X9p1VsVpDjx4unSfkZre1enb78m2TDN0sutPdg3JNrSC9yTZPIw5PRXM7DotQPiHhvrls12DVE53oNLDb7/aNaiQm3bzrvCVrGxCU83pR3zTcElL0342qku7zgrshayjs6/g0+PuehuR/Ne474ltVyX5o83r3kCwj55zmKNqgWRh19l0LV8fWjT9AfMV5doQYqgnPZqgH2mrwzEp1vP+wisTZUTyQM94kbxtYNHFGxFTvOcvFjduVMTxvWFRgAq2Howi7MGe+cek9YAZgT3zibMSHgTfHdD3LZ0mPPEN9Y95OvvGCoKabchX2AWr9XRvG1dHrj0QOI0sYa5tOM+sAftqJHNYF1J2EBMRdMsqikyK35aX79xlNMn2DL7SjtcVQYYcjpWbi9EM6fi93D6tRm9Ny7H7Uegv1+0naGb41ZQi0qJuzI+Snk68zjSJScw0O66wU9LQQd2JlYw0zveQqKFqDepZSj7WjZAIeuzxsmutITrJohyQ7HiWiT/kWPpF2+SglubVGOiQ5RTsiDWram7+8IXBK5R7igFrJ8XanCcoe6vLCPBFAFQVdajabtNZmpYj47CF0PsR4K48dDeiTZUOFdw13sMK45LzyKia9KOir5V0hET4Ef6LCSs5eM8youyR5trdLOn8MIT7WJKxHKaZLb54kLm9r6XkYGM/zKAB7T+T/wFQSwMEFAACAAgA6BDjSJNBNSb9AgAAlwsAACYAAAB1bml2ZXJzYWwvaHRtbF9wdWJsaXNoaW5nX3NldHRpbmdzLnhtbM2W3VIaMRSA73mKTDpeyqq11TK7OB3B0akVRmirV07YBDZjNtnmB8SrPk0frE/Skw0gjJaujnTKDAM5yfnOX3KS+OguF2jMtOFKJni3voMRk6miXI4S/KV/sn2IkbFEUiKUZAmWCqOjZi0u3EBwk/WYtbDUIMBI0yhsgjNri0YUTSaTOjeF9rNKOAt8U09VHhWaGSYt01EhyBR+7LRgBs8IFQDwzZWcqTVrNYTiQPqsqBMMcQqeS+6DIuLU5gJHYdWApLcjrZykx0oojfRokOA3J+VnviaQWjxn0qfENEHoxbZBKOXeCSJ6/J6hjPFRBt4e7GM04dRmCd7b9xRYHT2mlOwQOfGUYwUpkHaGz5kllFgShsGeZXfWzAVBRKeS5Dztwwzy4Se41b85ve62L8/PLj7d9Dud8/5ZNzhR6kSrnDhaNRSDQ8rplC3sxMRakmbgN+gMiTAsjpZF82VDJVec82M0UAJSX2phNARPxTTBHzUnAiNuieDpYtYSPWL2hAuIwevu1ofS4gdgiDfNiDZs2dB8xvgsps1vygmKpsohwW8ZsgpBRC6HfxlDy+lGQ63yUiqIscgIThkaczZh9KjM0gz4J0PXYCJ3oAmbrxDMBgvfHb9HAzZUGriMjGGrgpybwK8/C1wQYx6gZO7jVu/8rNW+Obtota+2fICEjolMnwmHErK8sBvhkymSys71IB0pcYaVRaGclnNVYqu/vAyG506EMr92MZbQGyzJZqw8pzB/9aCy2YyMy4PoD1eJhiPIoSSBCRMpHHcuHasKTIlESoopIik0KuOP9ZgrZ0ASDnBAm5d7GPQRl+VoBDcHWNSU6UrInd29t/vv3h8cfmjUo18/fm6vVZq18K4g3lzo4cdrm/iikT/uhnHke+fTbdhq96+6cPey/bVKpi7aV/1KRWr3KuE6VVZ1PlVZdRmuje7SlVHJBWgzo3BsoNEInnPL6GtumhcUfv39G7bFKxV+g1Gs3b7/bxBhtHhurbyv4ujJB2AN5KuP6WbtN1BLAwQUAAIACADoEONIKshEQpQBAAAdBgAAHwAAAHVuaXZlcnNhbC9odG1sX3NraW5fc2V0dGluZ3MuanONlMtuwjAQRfd8ReRuK0SfaburCpUqsahUdlUXThhChGNHtpOSIv69HgMldpyCZ4MvhzsP5NkMInNISqKnaGM/2/u7e7caoKZlBZeuznr0AnWiWD6HWV4AyzkQD6kPP/2Tt0ciZEy4NU2aD7RVLT8i8JsFZaqNlwELGdBUQKsD2ndAW4cS/zid7bvaddQac1JpLfgwFVwD10MuZEEtQy5e7Wk36MGiBnkCXdAUHNPYnj7y6HgXY7S5VBQl5c1UZGKY0HSVSVHxeV/+ZVOCNH/4ageMHuOXiWPHcqXfNBR+4skDRj9ZSlAK9nnvJxhBmNEEWMt3ZM8/qGPcbcij61zl+kA/X2G06ZJmcMaUzECNV4eLMbqchrXeETfXGA7BaAOyYzW+xXBAUVblOaVJkeFEOmh35n8oE3Se82yfeoQR5LBYtO2b3rFRW/6YOE9IeE9oGXp9Rd/m8MHQu9fBp6u8vNOQHQuJPJBDBLSybwdZQ6cY7e8RvH9GhGpN02Vh1oNZjWYMVK5AzoRgpvqvU3X6uQbbX1BLAwQUAAIACACTuC1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TuC1JsO1dV24AAAB2AAAAHAAAAHVuaXZlcnNhbC9sb2NhbF9zZXR0aW5ncy54bWwNzD0OwjAMQOG9p7C8l5+NoWk3NhAS5QBWY1Akx0aJheD2eHvDpzct3yrw4daLacLj7oDAulku+kr4WM/jCaE7aSYx5YRqCMs8TGIbyZ3dA3Z4C/24rVwjnK9UQ94ad1YnjzOMcInns3DG/Tz8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uC1J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CUuC1JHJprY8cOAACQGwAAFwAAAHVuaXZlcnNhbC91bml2ZXJzYWwucG5n7Vl7WJJ337/VylZpNNsszx322LOcztQyTdRlmU9qK13OI5WZ4QHTRMQD2LYn3dLYVkF5wMrCM8xMUfDUKqlpUiqS0S0VIcmtqDFEQOC9se169+/773v5x31xfz/A9/f5nr/3df/4dWig2SqrVQAAmAUdCDgCACYIADD+YeUKGKHgX9rAH0ZnjwR+BdAHbCZgYVmif4g/ADSRVi8cXw7LH505EHkWAMzvGy4jTlrNSQCw/iwowD88O24K5F7YKrblzGrLFkzem779/K1D3IOyA3tqr/98LOBXm4Dl/us/VdwKePBqX8DTvR+HI9avCwjonDdZxi97VpP53lb+zq1FKNP92X+XPST/PNu1OfabWNAD5HHZrMS5waTSLtV4Ga+6ksBSz4tIpA7lWC4A9Cx3y7n+4rrVcSrBvIjrq++I3QgAbc/rPunNXI+IoMegLZcBwDbemkCjWRAnbFkNW9BfZ+vMk5SyrsH3zUmFB+3zZvy9LQDg2NGpM7VlRgDwdB3sEr9gP/h7VyNYfrAM1oGwWAKXwCVwCVwCl8AlcAlcApfAJfD/N+is1Qj1cfDd1v+jIu/DfnlaBb+eEpeDVjyPJzXqFiS+DFmXRgaFgnRWPtYbmstSmgAFlf0iNiYFGzc85eLSMfN7aHxPVOvIRgjHz4choWRDtqRg/s0Fl6PEBZG9wDq3s04QzWSzfQHAEnSszMsAqeuRJVYmI/mQTN5A3p0mEgRogy9puusrTN5cS6Si014p6BgcjhgKqSSVvoNPolnwY1OEPXFh9huKHkLpo3zU76oCqTnS2vrxZt9pmB9XoxNTUMidabr24Qx5R6S2vzcDRVCJm/Ci939KWDLXjE8Fz1tfonTvKSVK+d1xt+jE2c3YQdxG0LxAJN0KRdoU0iMOIVUnc7sTW4KZsk01lVORlQeEux0Gkit4UzIZFz3sN3neGuNpdRkrp2A6FSP1zvXzNX3Jv0URNAKhXX6sM4cw3MU4U5NP4NjiFmzWeRyw973wni3UYlIXeDmKlpFGcW9HTszw9Y7xkmkJ1huMf+vU2oRuZzGwWsW3dJU8JzFBOB0zgnU0DWSavGrzej3zdO/aFs6vewdBZSRzYFNt5WwkNebFbgeWNTYuUym5ldTzjUm7OsrkDuZapBmSfS+2Ip1qmoqNfaxIz2kRSu5lV+QzTtdMU76f/OmhOpKn/CRflLjT+KRTBKlw9mK42SMJbjVBXia8u25HQ25xeaY11r5XWUau1+yx42pWFaFEFX1vY/cbqOTw73iftymVdXFZWPMQbQNbQ/jY+M0PvYE+g0ZEMz+J/yuvsXPzimHuSVVz/bms/Njzsfm+Y7Y1/roNPXy/PKewXtGNFZI+nIVUWEZohey2OIL781GkodS+kp+vungna/YIkMM7Wancl+YFqOFEEVvE2SSV6RuiJU+Hod8jtcgfCjxvu16Fxp9I10znrWgL+34knVymhQhZWxzI30+oCbtXusSrjsckMhdajdQsziM08xdn5tRcxX5l3stCjKAZU5H/rtUHGhmFBeA2ciDjUbfyt+Gp7w1urSPtwCqJEcZvLvceo5ftijZ/dcrjdIPqzWs+TztJT/DL5KOWBdAFcw3RifYwRRZ2JIQIR/yF2AJsNfpjk37wTLXAFD5h7zfEulaBKRuBqHZfcRbsuIEkw4H5qVA9iVeO4ubqkefdAwUL3gisav7qkWtE0xNH+0gk4Mqs5iPsaBv9+NC0X0pOcXmW9UQG38uBSlBP8HKnO5lwopNC95yW/c0ePgjjFbLnMmwHo1uXk9vveRIkXMVCNneYQgIbXFub/Cmi798VOCtQu7txq8Pn5iNafL/V5YuoOFuyifdc1dxZs1scLo3w6ZaPkwrifCmrOtbht2yTQhtOc6FhRb+J3OouF3IynW1OJf1yKaXKjsJ+SU7+BLHWd2FG2sxFavTN2uqJKxFxaApIW/RJGZZ5myZ7P5iaO9LYXB7KWnsKbD13IVVIXC7L4U1dMHi4ntOD1kVVwjG0Ki45N+oF271GVHXwoIBOag7TsJCbw/d/WYz3OG0vlzbo2/J0n0nXWca3qxJ3rdBg8fmguyejMheH3z2xU+oVeHkrMyHsQflRZZ4TFmBniP/QV07UV02zcQ5xebMPq/BYFc2ya9FN2CRvbHSSdJzB7sgUULGQU3Val2p8G52VEGZgOOVOvNMSmuLEY3PiCZ0X++XS59p5EQmFdSqjXOO5EmICleYpsRFP6hl9eEGm5gRsXQhIZpHkCaKdI9oaIh++cEmEqW41YYx0m850ZvBv4ituX5q88Nq9e+0mh4JOiEpKWPM0uc7kODO4lrTzyVB0WifPnM5O5ZL7GGGmb616SGjqLp1PV9ZiWvWGK1ODsdY7lw/tNPCrR2rGbLcfgWiuRfR4Cav2okhAr46zSNJ56pxJRBEodfUU7mP6ngK9BMVouwf85NG80QUvZnkSoZPMc7ef3v6vJCtN/NDdiRa39EFhIQLRM4blcry2u9Gs3HF9ayCa+FyzYC4lLgs9dDcGo3sxYciwWnR5epkypPMY1X0zK9XEckgz3S20c8w6PLRhmLyqUHVnHULe1L5CI6oYd51hoLuot9M3JyDZKGgknPMAPxrOPLTIp1YmbEuJ9StWVTSFgtNeY6SCqPODz7vL5sCg4fgqgWPZypXHplkSUXbEDfOOshWPRMH9V6U9UaYC2Zpw5tRohmqUhu6f/ssv5DQ+P7KWxRDfsk+QtprFBCfORlCSoszjOGxjRb4lQmyvn+c8E8d/HTtE85/x3O7L+b3oirhpB2/qEpx8O+XuMnmQ8c1irScZJbt/h1FQw9nPPLRz3Qd/uPJWH9xFvOo7GDZEaz4EtiaCXvf/cbaXYnPOYPY2QzxqvfdP1tG8VvD9Wou/rLGw9SDavRoB2pwoG/lDIfLr+I5k14vn4gs6GbiTbGxrba0sGWxlEbEnkmP9nKoTlhWfrkMTAuNbGQXbQORogF/KzOtCezo1+82PVaYPGpzr8aBXDw92yVVWs1NzqS/hcUowmHF7scKeu5eoQH4ocyqSGVp30R8UV2AEPQ+HbbdktWCsuoE9K9riZ1BhZg2QrUT13MOZcW4mhYA7/kNgfiM2+cVcOj+Elb8Dbh40GgsUEfjaGEuEXOvUdylRHkhJ0u1JQyD0zeWD+OpnYGXoQ3+fb4l6jZChU/O76Xb4t7/E22W/OsdLZYJZd4t/LpgyMCSbPsP2XggKARcWi94tpbR3QZZcbeDqeNiFqjBuzos4AbLXG7w24aTjT5SO4xx6HfAbTF6mnzi9hkbhqEpbzb7jbFR5jZeQXL7QH3nm/DfFdN9etlgxXdrbtVFP5UP99lAjWqclHZ8UNpsX5aRkak5aGDXN8CJQjbIO+UDVgRpTqRfFBYWMopEbsSzImDDoY8/xx4LRLQdFU5D6xROXv2Pa/nKhZWixST3Jfl2DvlikjtLHOaMWszyZ0TmymOW0e9AOhz88s1z0q8J2rKQKHx9AbR+ZmHts6HOlvdqrQv8aNKVgA9GzilxxH43POI0yOkwqwVSmbHb4VGp7PlfWXl1yPvSLaCiTv3zhVi5ygIg+TWiaGD6bGgxGXrthcFG120BpyT/r/mM5st6SolZm35OSp+H8jiH5zH2b23CAdxc982L5g/n5wyFwbofZsqUscm9OQof86zA1RuEF6uCunxI2lFcm4dcl+PUr02v8arRhmpvDypaBNmGfxSnNyqKc4ExNvLWRa60+oB5Z6m761ZvxsrQ4rXaaiOqUD3iXu3F9lC+fBfK+ZZifAeUJlqC8qT+RMrIvwIfT69DehVEvZ33opVI/n1bBExQOv9gmgp6scz0E3jEEGIIY3chZl00UqzaM1SM+tO+LME6t6r0Vgi8WeaKEDDdGhIk0XbUhpjL8Q7ManoqSkdTbwmKRYz41KhHSibej5ZBUI37clO6jsPJ0ttYo77p6DMffsLMAdc/3+wVLKVUQzm7cc5vivlbiq8ff6kINdOt1mggliEN5+4nVfLPS3fTcrsmbuUiy14aL/jkh2Nbb1Pj788HvrkpVI7Hcp4thD7KNgY6BT+pr/5oHkzfnnmRIyRDs8pTEWb1/eSDYZRikrMVBavkjPEj5X+GIp2BR8yySs9u8biXFZICVEkcb07VP0MroURflN6y/PBujzBvdp8yzkTYMzhdPsmo3x3fYdgQZqnUAuXjQLfIzDxpmFJ7YLp1/HvnHxE6k4mng2n8bubYrRqJJ//WfWFGe0P6yZNfYc2eOgvG/qst513Sr5KotIR68bqjxxZ+N0D9WmqCGC4WlLDE71eRyoV1OjQ/Gpg5j3w/vad9oebcvETLRCISFUbor1uTURYjqwn5HJWk++GPtYmXAgvV1eHJaVqvzi+S0D5uM4rFj5V3NMUvjE4P5P9QikztszowkyHcgf8/s+lvPvEfcrSRrWAXGtMdF6jYDzooQ8Bo10ni2KI6oVczppv8Dh47blNUdoJXWM3R7njdMU+QQpQbitg98f2SAhOnpTzeknCKyT7YbT/6Ve5ZlC3C0VpwqyB8nhJkVjjuhLLPM4T20fxS5NVE0li0qqbo3uAPR2i4mRx+Fd5EUb0+xes6Q0R7fjrexZaz6/K7JE8K0K3ws/69tsr5iTl/YNvaZfuh95MIhkN98SUdcC03aICQt4UNS9X173W8K4g0qD14FcLEGQyia7F/qoJdieTlsWLoGWZve+Fl8z16C4yl7xyswG/m8gyCBk6+eqA7sXj1b7autNTv/+r24L7BveFEHAEj8K7I9HxQd4BQUWh3GVs6lH0FLCrZpvM62rnXcbR3h/3X32sP2YA2jLzt75p4pCfnisPyBCXBm5cDQvHMTtGHmplAfW77Nwfknflzu1LtpLr8SV8FL8GBEmwKA+bUC+InthLExABR9tBIAHLImBGndqYl/vSAy1Ac60fgvAd5mpoIBoCCy5f5tnv5f01/BvyoLdxvOXI/wyNdrlVPfAUDPw6ONX9IqTW7S7AnzxxWGt03b4cdBy4Mt/h6/uwwlKVDvc3a85TifcIT/DATtCw2gf3Xsu/8BUEsDBBQAAgAIAJS4LUm86NwPSQAAAGoAAAAbAAAAdW5pdmVyc2FsL3VuaXZlcnNhbC5wbmcueG1ss7GvyM1RKEstKs7Mz7NVMtQzULK34+WyKShKLctMLVeoAIoZ6RlAgJJCJSq3PDOlJMNWydzMACGWkZqZnlFiq2RqjhDUBxoJAFBLAQIAABQAAgAIAOgQ40gVDq0oZAQAAAcRAAAdAAAAAAAAAAEAAAAAAAAAAAB1bml2ZXJzYWwvY29tbW9uX21lc3NhZ2VzLmxuZ1BLAQIAABQAAgAIAOgQ40h4SgYcKAMAAIYMAAAnAAAAAAAAAAEAAAAAAJ8EAAB1bml2ZXJzYWwvZmxhc2hfcHVibGlzaGluZ19zZXR0aW5ncy54bWxQSwECAAAUAAIACADoEONIKSIeQbUCAABTCgAAIQAAAAAAAAABAAAAAAAMCAAAdW5pdmVyc2FsL2ZsYXNoX3NraW5fc2V0dGluZ3MueG1sUEsBAgAAFAACAAgA6BDjSJNBNSb9AgAAlwsAACYAAAAAAAAAAQAAAAAAAAsAAHVuaXZlcnNhbC9odG1sX3B1Ymxpc2hpbmdfc2V0dGluZ3MueG1sUEsBAgAAFAACAAgA6BDjSCrIREKUAQAAHQYAAB8AAAAAAAAAAQAAAAAAQQ4AAHVuaXZlcnNhbC9odG1sX3NraW5fc2V0dGluZ3MuanNQSwECAAAUAAIACACTuC1JPTwv0cEAAADlAQAAGgAAAAAAAAABAAAAAAASEAAAdW5pdmVyc2FsL2kxOG5fcHJlc2V0cy54bWxQSwECAAAUAAIACACTuC1JsO1dV24AAAB2AAAAHAAAAAAAAAABAAAAAAALEQAAdW5pdmVyc2FsL2xvY2FsX3NldHRpbmdzLnhtbFBLAQIAABQAAgAIAESUV0cjtE77+wIAALAIAAAUAAAAAAAAAAEAAAAAALMRAAB1bml2ZXJzYWwvcGxheWVyLnhtbFBLAQIAABQAAgAIAJO4LUkXqeFBbwEAAPsCAAApAAAAAAAAAAEAAAAAAOAUAAB1bml2ZXJzYWwvc2tpbl9jdXN0b21pemF0aW9uX3NldHRpbmdzLnhtbFBLAQIAABQAAgAIAJS4LUkcmmtjxw4AAJAbAAAXAAAAAAAAAAAAAAAAAJYWAAB1bml2ZXJzYWwvdW5pdmVyc2FsLnBuZ1BLAQIAABQAAgAIAJS4LUm86NwPSQAAAGoAAAAbAAAAAAAAAAEAAAAAAJIlAAB1bml2ZXJzYWwvdW5pdmVyc2FsLnBuZy54bWxQSwUGAAAAAAsACwBJAwAAFCYAAAAA"/>
  <p:tag name="ISPRING_PRESENTATION_TITLE" val="论文答辩"/>
  <p:tag name="KSO_WPP_MARK_KEY" val="98ccbb18-0446-4c16-91a7-2673055fc33c"/>
</p:tagLst>
</file>

<file path=ppt/theme/theme1.xml><?xml version="1.0" encoding="utf-8"?>
<a:theme xmlns:a="http://schemas.openxmlformats.org/drawingml/2006/main" name="Office 主题">
  <a:themeElements>
    <a:clrScheme name="PPT 单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7F7F7F"/>
      </a:hlink>
      <a:folHlink>
        <a:srgbClr val="7F7F7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7108</Words>
  <Application>WPS 演示</Application>
  <PresentationFormat>宽屏</PresentationFormat>
  <Paragraphs>572</Paragraphs>
  <Slides>62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Arial</vt:lpstr>
      <vt:lpstr>宋体</vt:lpstr>
      <vt:lpstr>Wingdings</vt:lpstr>
      <vt:lpstr>微软雅黑</vt:lpstr>
      <vt:lpstr>Arial Unicode MS</vt:lpstr>
      <vt:lpstr>Calibri</vt:lpstr>
      <vt:lpstr>PingFang SC</vt:lpstr>
      <vt:lpstr>Segoe Print</vt:lpstr>
      <vt:lpstr>-apple-system</vt:lpstr>
      <vt:lpstr>Office 主题</vt:lpstr>
      <vt:lpstr>PowerPoint 演示文稿</vt:lpstr>
      <vt:lpstr>PowerPoint 演示文稿</vt:lpstr>
      <vt:lpstr>PowerPoint 演示文稿</vt:lpstr>
      <vt:lpstr>1.1 What is machine learning</vt:lpstr>
      <vt:lpstr>1.1 What is machine learning</vt:lpstr>
      <vt:lpstr>1.1 What is machine learning</vt:lpstr>
      <vt:lpstr>PowerPoint 演示文稿</vt:lpstr>
      <vt:lpstr>1.2 Supervised learning</vt:lpstr>
      <vt:lpstr>1.2.1 Classification</vt:lpstr>
      <vt:lpstr>1.2 Supervised learning</vt:lpstr>
      <vt:lpstr>1.2.1.1 Example: classifying Iris flowers</vt:lpstr>
      <vt:lpstr>1.2.1.2 Exploratory data analysis</vt:lpstr>
      <vt:lpstr>1.2.1.3 Learning a classifier</vt:lpstr>
      <vt:lpstr>1.2.1.3 Learning a classifier</vt:lpstr>
      <vt:lpstr>1.2.1.3 Learning a classifier</vt:lpstr>
      <vt:lpstr>1.2.1.4 Empirical risk minimization</vt:lpstr>
      <vt:lpstr>1.2.1.4 Empirical risk minimization</vt:lpstr>
      <vt:lpstr>1.2.1.4 Empirical risk minimization</vt:lpstr>
      <vt:lpstr>1.2.1.5 Uncertainty</vt:lpstr>
      <vt:lpstr>1.2.1.5 Uncertainty</vt:lpstr>
      <vt:lpstr>PowerPoint 演示文稿</vt:lpstr>
      <vt:lpstr>1.2.1.6 Maximum likelihood estimation</vt:lpstr>
      <vt:lpstr>1.2.1.6 Maximum likelihood estimation</vt:lpstr>
      <vt:lpstr>1.2.2 Regression</vt:lpstr>
      <vt:lpstr>1.2.2 Regression</vt:lpstr>
      <vt:lpstr>1.2.2.1 Linear regression </vt:lpstr>
      <vt:lpstr>1.2.2.1 Linear regression </vt:lpstr>
      <vt:lpstr>1.2.2.2 Polynomial regression</vt:lpstr>
      <vt:lpstr>1.2.2.2 Polynomial regression</vt:lpstr>
      <vt:lpstr>1.2.2.3 Deep neural networks</vt:lpstr>
      <vt:lpstr>1.2.3 Overfitting and generalization</vt:lpstr>
      <vt:lpstr>1.2.3 Overfitting and generalization</vt:lpstr>
      <vt:lpstr>1.2.3 Overfitting and generalization</vt:lpstr>
      <vt:lpstr>1.2.4 No free lunch theorem</vt:lpstr>
      <vt:lpstr>PowerPoint 演示文稿</vt:lpstr>
      <vt:lpstr>1.3 Unsupervised learning </vt:lpstr>
      <vt:lpstr>1.3.1 Clustering</vt:lpstr>
      <vt:lpstr>1.3.2 Discovering latent “factors of variation”</vt:lpstr>
      <vt:lpstr>1.3.3 Self-supervised learning</vt:lpstr>
      <vt:lpstr>1.3.4 Evaluating unsupervised learning</vt:lpstr>
      <vt:lpstr>PowerPoint 演示文稿</vt:lpstr>
      <vt:lpstr>1.4 Reinforcement learning</vt:lpstr>
      <vt:lpstr>1.4 Reinforcement learning</vt:lpstr>
      <vt:lpstr>PowerPoint 演示文稿</vt:lpstr>
      <vt:lpstr>1.5 Data</vt:lpstr>
      <vt:lpstr>1.5.1.1 Small image datasets</vt:lpstr>
      <vt:lpstr>1.5.1.1 Small image datasets</vt:lpstr>
      <vt:lpstr>1.5.1.2 ImageNet</vt:lpstr>
      <vt:lpstr>1.5.2 Some common text datasets</vt:lpstr>
      <vt:lpstr>1.5.2.1 Text classification</vt:lpstr>
      <vt:lpstr>1.5.2.2 Machine translation</vt:lpstr>
      <vt:lpstr>1.5.3 Preprocessing discrete input data</vt:lpstr>
      <vt:lpstr>1.5.3.1 One-hot encoding </vt:lpstr>
      <vt:lpstr>1.5.3.2 Feature crosses </vt:lpstr>
      <vt:lpstr>1.5.4 Preprocessing text data</vt:lpstr>
      <vt:lpstr>1.5.4.1 Bag of words model</vt:lpstr>
      <vt:lpstr>1.5.4.2 TF-IDF</vt:lpstr>
      <vt:lpstr>1.5.4.3 Word embeddings</vt:lpstr>
      <vt:lpstr>1.5.5 Handling missing data</vt:lpstr>
      <vt:lpstr>PowerPoint 演示文稿</vt:lpstr>
      <vt:lpstr>1.6.1 The relationship between ML and other fields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更多精品：http://shop248912786.taobao.com</dc:title>
  <dc:creator>淘宝---解忧素材</dc:creator>
  <cp:keywords>更多精品：http:/shop248912786.taobao.com</cp:keywords>
  <dc:subject>更多精品：http://shop248912786.taobao.com</dc:subject>
  <cp:lastModifiedBy>zlx</cp:lastModifiedBy>
  <cp:revision>133</cp:revision>
  <dcterms:created xsi:type="dcterms:W3CDTF">2016-03-23T02:00:00Z</dcterms:created>
  <dcterms:modified xsi:type="dcterms:W3CDTF">2022-12-09T12:38:47Z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70F62D59DFCC4D548F47BFD385DCF529</vt:lpwstr>
  </property>
  <property fmtid="{D5CDD505-2E9C-101B-9397-08002B2CF9AE}" pid="3" name="KSOProductBuildVer">
    <vt:lpwstr>2052-11.1.0.12763</vt:lpwstr>
  </property>
</Properties>
</file>